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7" r:id="rId1"/>
  </p:sldMasterIdLst>
  <p:notesMasterIdLst>
    <p:notesMasterId r:id="rId6"/>
  </p:notesMasterIdLst>
  <p:handoutMasterIdLst>
    <p:handoutMasterId r:id="rId7"/>
  </p:handoutMasterIdLst>
  <p:sldIdLst>
    <p:sldId id="256" r:id="rId2"/>
    <p:sldId id="313" r:id="rId3"/>
    <p:sldId id="310" r:id="rId4"/>
    <p:sldId id="31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C03259-887C-41EA-AF45-0F1145A89E65}">
          <p14:sldIdLst>
            <p14:sldId id="256"/>
            <p14:sldId id="313"/>
            <p14:sldId id="310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F3C5CC-0701-C829-6A69-A0C5DB34FD44}" name="Ilze Celmiņa" initials="IC" userId="S::icelmina01@TS.GOV.LV::b40c5825-5d09-4fe8-ba84-f88e930b28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77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1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>
            <a:extLst>
              <a:ext uri="{FF2B5EF4-FFF2-40B4-BE49-F238E27FC236}">
                <a16:creationId xmlns:a16="http://schemas.microsoft.com/office/drawing/2014/main" id="{9379F09E-4C60-45F7-8449-A93EBCE3B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D949DD65-AD15-4445-B50A-376DB3EA9E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D2E1E-74F1-46D2-A519-CFE0E793EB53}" type="datetime1">
              <a:rPr lang="lv-LV" smtClean="0"/>
              <a:t>29.11.2024</a:t>
            </a:fld>
            <a:endParaRPr lang="lv-LV" dirty="0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BE4CB01-1AF4-496F-B25A-C0CBA86C26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0BC68D3A-243F-4B5A-876E-DC9BAB0F2E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24247-3D82-459C-B1ED-40B8E081DF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480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noProof="0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B4E18-4C9F-42E9-81D7-17284957D0CE}" type="datetime1">
              <a:rPr lang="lv-LV" noProof="0" smtClean="0"/>
              <a:pPr/>
              <a:t>29.11.2024</a:t>
            </a:fld>
            <a:endParaRPr lang="lv-LV" noProof="0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 noProof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noProof="0"/>
              <a:t>Noklikšķiniet, lai rediģētu šablona teksta stilus</a:t>
            </a:r>
          </a:p>
          <a:p>
            <a:pPr lvl="1"/>
            <a:r>
              <a:rPr lang="lv-LV" noProof="0"/>
              <a:t>Otrais līmenis</a:t>
            </a:r>
          </a:p>
          <a:p>
            <a:pPr lvl="2"/>
            <a:r>
              <a:rPr lang="lv-LV" noProof="0"/>
              <a:t>Trešais līmenis</a:t>
            </a:r>
          </a:p>
          <a:p>
            <a:pPr lvl="3"/>
            <a:r>
              <a:rPr lang="lv-LV" noProof="0"/>
              <a:t>Ceturtais līmenis</a:t>
            </a:r>
          </a:p>
          <a:p>
            <a:pPr lvl="4"/>
            <a:r>
              <a:rPr lang="lv-LV" noProof="0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noProof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A3A6C-5B2A-4743-802B-3F22EFECA128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11603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A3A6C-5B2A-4743-802B-3F22EFECA128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555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2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6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00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3134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32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69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66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59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6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4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7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1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9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3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5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ntage weighing scales">
            <a:extLst>
              <a:ext uri="{FF2B5EF4-FFF2-40B4-BE49-F238E27FC236}">
                <a16:creationId xmlns:a16="http://schemas.microsoft.com/office/drawing/2014/main" id="{C1668208-E23F-5065-7968-C1DCE9ABE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6699" r="9090" b="41407"/>
          <a:stretch/>
        </p:blipFill>
        <p:spPr>
          <a:xfrm>
            <a:off x="0" y="-15288"/>
            <a:ext cx="12192000" cy="6873288"/>
          </a:xfrm>
          <a:prstGeom prst="rect">
            <a:avLst/>
          </a:prstGeom>
        </p:spPr>
      </p:pic>
      <p:sp>
        <p:nvSpPr>
          <p:cNvPr id="10" name="Apakšvirsraksts 2">
            <a:extLst>
              <a:ext uri="{FF2B5EF4-FFF2-40B4-BE49-F238E27FC236}">
                <a16:creationId xmlns:a16="http://schemas.microsoft.com/office/drawing/2014/main" id="{D3A120F8-E4D6-83D4-25FD-36FFD3E202A1}"/>
              </a:ext>
            </a:extLst>
          </p:cNvPr>
          <p:cNvSpPr txBox="1">
            <a:spLocks/>
          </p:cNvSpPr>
          <p:nvPr/>
        </p:nvSpPr>
        <p:spPr>
          <a:xfrm>
            <a:off x="8212347" y="4999839"/>
            <a:ext cx="3372850" cy="12591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v-LV" dirty="0">
                <a:solidFill>
                  <a:schemeClr val="bg1"/>
                </a:solidFill>
              </a:rPr>
              <a:t>Tieslietu Padomes sēde</a:t>
            </a:r>
          </a:p>
          <a:p>
            <a:pPr algn="r"/>
            <a:r>
              <a:rPr lang="lv-LV" dirty="0">
                <a:solidFill>
                  <a:schemeClr val="bg1"/>
                </a:solidFill>
              </a:rPr>
              <a:t>29.11.2024.</a:t>
            </a:r>
          </a:p>
          <a:p>
            <a:pPr algn="r"/>
            <a:endParaRPr lang="lv-LV" dirty="0">
              <a:solidFill>
                <a:schemeClr val="bg1"/>
              </a:solidFill>
            </a:endParaRPr>
          </a:p>
          <a:p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14" name="Virsraksts 1">
            <a:extLst>
              <a:ext uri="{FF2B5EF4-FFF2-40B4-BE49-F238E27FC236}">
                <a16:creationId xmlns:a16="http://schemas.microsoft.com/office/drawing/2014/main" id="{09EB236B-B2C8-3606-7873-AF59961F15F6}"/>
              </a:ext>
            </a:extLst>
          </p:cNvPr>
          <p:cNvSpPr txBox="1">
            <a:spLocks/>
          </p:cNvSpPr>
          <p:nvPr/>
        </p:nvSpPr>
        <p:spPr bwMode="gray">
          <a:xfrm>
            <a:off x="904052" y="947441"/>
            <a:ext cx="8827245" cy="2131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endParaRPr lang="lv-LV" sz="3600" b="1" dirty="0"/>
          </a:p>
        </p:txBody>
      </p:sp>
      <p:sp>
        <p:nvSpPr>
          <p:cNvPr id="8" name="Apakšvirsraksts 2">
            <a:extLst>
              <a:ext uri="{FF2B5EF4-FFF2-40B4-BE49-F238E27FC236}">
                <a16:creationId xmlns:a16="http://schemas.microsoft.com/office/drawing/2014/main" id="{498D7758-CF36-2694-72AF-E31E4D9948F4}"/>
              </a:ext>
            </a:extLst>
          </p:cNvPr>
          <p:cNvSpPr txBox="1">
            <a:spLocks/>
          </p:cNvSpPr>
          <p:nvPr/>
        </p:nvSpPr>
        <p:spPr bwMode="gray">
          <a:xfrm>
            <a:off x="663321" y="1328469"/>
            <a:ext cx="9791893" cy="43045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v-LV" dirty="0">
              <a:solidFill>
                <a:schemeClr val="bg1"/>
              </a:solidFill>
            </a:endParaRPr>
          </a:p>
          <a:p>
            <a:pPr algn="ctr"/>
            <a:endParaRPr lang="lv-LV" dirty="0">
              <a:solidFill>
                <a:schemeClr val="bg1"/>
              </a:solidFill>
            </a:endParaRPr>
          </a:p>
          <a:p>
            <a:pPr algn="ctr"/>
            <a:endParaRPr lang="lv-LV" dirty="0">
              <a:solidFill>
                <a:schemeClr val="bg1"/>
              </a:solidFill>
            </a:endParaRPr>
          </a:p>
          <a:p>
            <a:pPr algn="ctr"/>
            <a:r>
              <a:rPr lang="lv-LV" b="1" dirty="0">
                <a:solidFill>
                  <a:schemeClr val="bg1"/>
                </a:solidFill>
              </a:rPr>
              <a:t>NOSLĒGUMA </a:t>
            </a:r>
            <a:r>
              <a:rPr lang="lv-LV" b="1" dirty="0" err="1">
                <a:solidFill>
                  <a:schemeClr val="bg1"/>
                </a:solidFill>
              </a:rPr>
              <a:t>ZIŅOJUMa</a:t>
            </a:r>
            <a:endParaRPr lang="lv-LV" b="1" dirty="0">
              <a:solidFill>
                <a:schemeClr val="bg1"/>
              </a:solidFill>
            </a:endParaRPr>
          </a:p>
          <a:p>
            <a:pPr algn="ctr"/>
            <a:r>
              <a:rPr lang="lv-LV" sz="3900" dirty="0">
                <a:solidFill>
                  <a:schemeClr val="bg1"/>
                </a:solidFill>
              </a:rPr>
              <a:t>Tiesnešu specializācijas pamatprincipi</a:t>
            </a:r>
          </a:p>
          <a:p>
            <a:pPr algn="ctr"/>
            <a:r>
              <a:rPr lang="lv-LV" sz="3900" b="1" dirty="0">
                <a:solidFill>
                  <a:schemeClr val="bg1"/>
                </a:solidFill>
              </a:rPr>
              <a:t>STATISTIKAS DATI</a:t>
            </a:r>
          </a:p>
          <a:p>
            <a:pPr algn="ctr"/>
            <a:endParaRPr lang="lv-LV" b="1" dirty="0">
              <a:solidFill>
                <a:schemeClr val="bg1"/>
              </a:solidFill>
            </a:endParaRPr>
          </a:p>
          <a:p>
            <a:pPr algn="ctr"/>
            <a:r>
              <a:rPr lang="lv-LV" b="1" dirty="0">
                <a:solidFill>
                  <a:schemeClr val="bg1"/>
                </a:solidFill>
              </a:rPr>
              <a:t>Ilze </a:t>
            </a:r>
            <a:r>
              <a:rPr lang="lv-LV" b="1" dirty="0" err="1">
                <a:solidFill>
                  <a:schemeClr val="bg1"/>
                </a:solidFill>
              </a:rPr>
              <a:t>Jakubovska</a:t>
            </a:r>
            <a:endParaRPr lang="lv-LV" b="1" dirty="0">
              <a:solidFill>
                <a:schemeClr val="bg1"/>
              </a:solidFill>
            </a:endParaRPr>
          </a:p>
          <a:p>
            <a:pPr algn="ctr"/>
            <a:r>
              <a:rPr lang="lv-LV" dirty="0">
                <a:solidFill>
                  <a:schemeClr val="bg1"/>
                </a:solidFill>
              </a:rPr>
              <a:t>Tiesu administrācijas </a:t>
            </a:r>
          </a:p>
          <a:p>
            <a:pPr algn="ctr"/>
            <a:r>
              <a:rPr lang="lv-LV" dirty="0">
                <a:solidFill>
                  <a:schemeClr val="bg1"/>
                </a:solidFill>
              </a:rPr>
              <a:t>Starptautiskās sadarbības un analītikas</a:t>
            </a:r>
          </a:p>
          <a:p>
            <a:pPr algn="ctr"/>
            <a:r>
              <a:rPr lang="lv-LV" dirty="0">
                <a:solidFill>
                  <a:schemeClr val="bg1"/>
                </a:solidFill>
              </a:rPr>
              <a:t>nodaļas vecākā statistiķe</a:t>
            </a:r>
          </a:p>
          <a:p>
            <a:pPr algn="ctr"/>
            <a:endParaRPr lang="lv-LV" dirty="0">
              <a:solidFill>
                <a:schemeClr val="bg1"/>
              </a:solidFill>
            </a:endParaRPr>
          </a:p>
          <a:p>
            <a:pPr algn="ctr"/>
            <a:endParaRPr lang="lv-LV" dirty="0">
              <a:solidFill>
                <a:schemeClr val="bg1"/>
              </a:solidFill>
            </a:endParaRPr>
          </a:p>
          <a:p>
            <a:pPr algn="ctr"/>
            <a:endParaRPr lang="lv-LV" dirty="0">
              <a:solidFill>
                <a:schemeClr val="bg1"/>
              </a:solidFill>
            </a:endParaRPr>
          </a:p>
          <a:p>
            <a:endParaRPr lang="lv-L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67AD1-0571-1677-42C6-19EFA6B3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86453"/>
          </a:xfrm>
        </p:spPr>
        <p:txBody>
          <a:bodyPr/>
          <a:lstStyle/>
          <a:p>
            <a:pPr algn="ctr"/>
            <a:r>
              <a:rPr lang="lv-LV" sz="3200" dirty="0"/>
              <a:t>Piemērs – saņemto civillietu proporcija rajona (pilsētas) tiesās, neskaitot ZG</a:t>
            </a:r>
            <a:endParaRPr lang="en-US" sz="32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53AC043-303A-E02F-6545-2726F5F76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650" y="2479041"/>
            <a:ext cx="7421670" cy="40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9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2601-83D4-6957-0F2C-539CA3CA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15993"/>
            <a:ext cx="9757461" cy="1285335"/>
          </a:xfrm>
        </p:spPr>
        <p:txBody>
          <a:bodyPr/>
          <a:lstStyle/>
          <a:p>
            <a:pPr algn="ctr"/>
            <a:r>
              <a:rPr lang="lv-LV" dirty="0"/>
              <a:t>Saņemtās krimināllietas </a:t>
            </a:r>
            <a:br>
              <a:rPr lang="lv-LV" dirty="0"/>
            </a:br>
            <a:r>
              <a:rPr lang="lv-LV" dirty="0"/>
              <a:t>Lietu kategorijas ELT kompetencē </a:t>
            </a:r>
            <a:br>
              <a:rPr lang="lv-LV" dirty="0"/>
            </a:br>
            <a:r>
              <a:rPr lang="lv-LV" sz="1600" dirty="0"/>
              <a:t>(izņemot noziedzīgi iegūta manta)</a:t>
            </a:r>
            <a:endParaRPr lang="en-US" sz="1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B9B5A0-F89A-864B-DC06-A2202B1B8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025" y="2720455"/>
            <a:ext cx="8208095" cy="368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6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465AD-B08D-4F65-3F47-B9B0B2255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8683E-E67C-DDBD-38D5-B58A04823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15993"/>
            <a:ext cx="9757461" cy="1285335"/>
          </a:xfrm>
        </p:spPr>
        <p:txBody>
          <a:bodyPr/>
          <a:lstStyle/>
          <a:p>
            <a:pPr algn="ctr"/>
            <a:r>
              <a:rPr lang="lv-LV" dirty="0"/>
              <a:t>Saņemtās krimināllietas </a:t>
            </a:r>
            <a:br>
              <a:rPr lang="lv-LV" dirty="0"/>
            </a:br>
            <a:r>
              <a:rPr lang="lv-LV" dirty="0"/>
              <a:t>Lietu kategorijas ELT kompetencē</a:t>
            </a:r>
            <a:br>
              <a:rPr lang="lv-LV" dirty="0"/>
            </a:br>
            <a:r>
              <a:rPr lang="lv-LV" sz="1800" dirty="0"/>
              <a:t>(izņemot noziedzīgi iegūta manta)</a:t>
            </a:r>
            <a:endParaRPr lang="en-US" sz="1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816780-0C23-B75A-7CD3-65A0EBFCC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4558" y="2830193"/>
            <a:ext cx="8838317" cy="331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57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10461</TotalTime>
  <Words>65</Words>
  <Application>Microsoft Office PowerPoint</Application>
  <PresentationFormat>Widescreen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Ion Boardroom</vt:lpstr>
      <vt:lpstr>PowerPoint Presentation</vt:lpstr>
      <vt:lpstr>Piemērs – saņemto civillietu proporcija rajona (pilsētas) tiesās, neskaitot ZG</vt:lpstr>
      <vt:lpstr>Saņemtās krimināllietas  Lietu kategorijas ELT kompetencē  (izņemot noziedzīgi iegūta manta)</vt:lpstr>
      <vt:lpstr>Saņemtās krimināllietas  Lietu kategorijas ELT kompetencē (izņemot noziedzīgi iegūta manta)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rihards.veinbergs@at.gov.lv</dc:creator>
  <cp:lastModifiedBy>Dace Šulmane</cp:lastModifiedBy>
  <cp:revision>426</cp:revision>
  <dcterms:created xsi:type="dcterms:W3CDTF">2022-03-18T14:34:05Z</dcterms:created>
  <dcterms:modified xsi:type="dcterms:W3CDTF">2024-11-28T22:03:39Z</dcterms:modified>
</cp:coreProperties>
</file>