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5" r:id="rId1"/>
  </p:sldMasterIdLst>
  <p:notesMasterIdLst>
    <p:notesMasterId r:id="rId10"/>
  </p:notesMasterIdLst>
  <p:handoutMasterIdLst>
    <p:handoutMasterId r:id="rId11"/>
  </p:handoutMasterIdLst>
  <p:sldIdLst>
    <p:sldId id="256" r:id="rId2"/>
    <p:sldId id="262" r:id="rId3"/>
    <p:sldId id="310" r:id="rId4"/>
    <p:sldId id="264" r:id="rId5"/>
    <p:sldId id="311" r:id="rId6"/>
    <p:sldId id="312" r:id="rId7"/>
    <p:sldId id="313" r:id="rId8"/>
    <p:sldId id="31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7C03259-887C-41EA-AF45-0F1145A89E65}">
          <p14:sldIdLst>
            <p14:sldId id="256"/>
            <p14:sldId id="262"/>
            <p14:sldId id="310"/>
            <p14:sldId id="264"/>
            <p14:sldId id="311"/>
            <p14:sldId id="312"/>
            <p14:sldId id="313"/>
            <p14:sldId id="31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E77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12" autoAdjust="0"/>
    <p:restoredTop sz="94660"/>
  </p:normalViewPr>
  <p:slideViewPr>
    <p:cSldViewPr snapToGrid="0">
      <p:cViewPr varScale="1">
        <p:scale>
          <a:sx n="111" d="100"/>
          <a:sy n="111" d="100"/>
        </p:scale>
        <p:origin x="468" y="96"/>
      </p:cViewPr>
      <p:guideLst/>
    </p:cSldViewPr>
  </p:slideViewPr>
  <p:notesTextViewPr>
    <p:cViewPr>
      <p:scale>
        <a:sx n="1" d="1"/>
        <a:sy n="1" d="1"/>
      </p:scale>
      <p:origin x="0" y="0"/>
    </p:cViewPr>
  </p:notesTextViewPr>
  <p:notesViewPr>
    <p:cSldViewPr snapToGrid="0">
      <p:cViewPr varScale="1">
        <p:scale>
          <a:sx n="89" d="100"/>
          <a:sy n="89" d="100"/>
        </p:scale>
        <p:origin x="378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a:extLst>
              <a:ext uri="{FF2B5EF4-FFF2-40B4-BE49-F238E27FC236}">
                <a16:creationId xmlns:a16="http://schemas.microsoft.com/office/drawing/2014/main" id="{9379F09E-4C60-45F7-8449-A93EBCE3B8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a:extLst>
              <a:ext uri="{FF2B5EF4-FFF2-40B4-BE49-F238E27FC236}">
                <a16:creationId xmlns:a16="http://schemas.microsoft.com/office/drawing/2014/main" id="{D949DD65-AD15-4445-B50A-376DB3EA9E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DD2E1E-74F1-46D2-A519-CFE0E793EB53}" type="datetime1">
              <a:rPr lang="lv-LV" smtClean="0"/>
              <a:t>28.11.2024</a:t>
            </a:fld>
            <a:endParaRPr lang="lv-LV" dirty="0"/>
          </a:p>
        </p:txBody>
      </p:sp>
      <p:sp>
        <p:nvSpPr>
          <p:cNvPr id="4" name="Kājenes vietturis 3">
            <a:extLst>
              <a:ext uri="{FF2B5EF4-FFF2-40B4-BE49-F238E27FC236}">
                <a16:creationId xmlns:a16="http://schemas.microsoft.com/office/drawing/2014/main" id="{2BE4CB01-1AF4-496F-B25A-C0CBA86C262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5" name="Slaida numura vietturis 4">
            <a:extLst>
              <a:ext uri="{FF2B5EF4-FFF2-40B4-BE49-F238E27FC236}">
                <a16:creationId xmlns:a16="http://schemas.microsoft.com/office/drawing/2014/main" id="{0BC68D3A-243F-4B5A-876E-DC9BAB0F2E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324247-3D82-459C-B1ED-40B8E081DF92}" type="slidenum">
              <a:rPr lang="lv-LV" smtClean="0"/>
              <a:t>‹#›</a:t>
            </a:fld>
            <a:endParaRPr lang="lv-LV"/>
          </a:p>
        </p:txBody>
      </p:sp>
    </p:spTree>
    <p:extLst>
      <p:ext uri="{BB962C8B-B14F-4D97-AF65-F5344CB8AC3E}">
        <p14:creationId xmlns:p14="http://schemas.microsoft.com/office/powerpoint/2010/main" val="191480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noProof="0"/>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2B4E18-4C9F-42E9-81D7-17284957D0CE}" type="datetime1">
              <a:rPr lang="lv-LV" noProof="0" smtClean="0"/>
              <a:pPr/>
              <a:t>28.11.2024</a:t>
            </a:fld>
            <a:endParaRPr lang="lv-LV" noProof="0"/>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noProof="0"/>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noProof="0"/>
              <a:t>Noklikšķiniet, lai rediģētu šablona teksta stilus</a:t>
            </a:r>
          </a:p>
          <a:p>
            <a:pPr lvl="1"/>
            <a:r>
              <a:rPr lang="lv-LV" noProof="0"/>
              <a:t>Otrais līmenis</a:t>
            </a:r>
          </a:p>
          <a:p>
            <a:pPr lvl="2"/>
            <a:r>
              <a:rPr lang="lv-LV" noProof="0"/>
              <a:t>Trešais līmenis</a:t>
            </a:r>
          </a:p>
          <a:p>
            <a:pPr lvl="3"/>
            <a:r>
              <a:rPr lang="lv-LV" noProof="0"/>
              <a:t>Ceturtais līmenis</a:t>
            </a:r>
          </a:p>
          <a:p>
            <a:pPr lvl="4"/>
            <a:r>
              <a:rPr lang="lv-LV" noProof="0"/>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noProof="0"/>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A3A6C-5B2A-4743-802B-3F22EFECA128}" type="slidenum">
              <a:rPr lang="lv-LV" noProof="0" smtClean="0"/>
              <a:t>‹#›</a:t>
            </a:fld>
            <a:endParaRPr lang="lv-LV" noProof="0"/>
          </a:p>
        </p:txBody>
      </p:sp>
    </p:spTree>
    <p:extLst>
      <p:ext uri="{BB962C8B-B14F-4D97-AF65-F5344CB8AC3E}">
        <p14:creationId xmlns:p14="http://schemas.microsoft.com/office/powerpoint/2010/main" val="116030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45FA3A6C-5B2A-4743-802B-3F22EFECA128}" type="slidenum">
              <a:rPr lang="lv-LV" smtClean="0"/>
              <a:t>1</a:t>
            </a:fld>
            <a:endParaRPr lang="lv-LV"/>
          </a:p>
        </p:txBody>
      </p:sp>
    </p:spTree>
    <p:extLst>
      <p:ext uri="{BB962C8B-B14F-4D97-AF65-F5344CB8AC3E}">
        <p14:creationId xmlns:p14="http://schemas.microsoft.com/office/powerpoint/2010/main" val="2805557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5923F103-BC34-4FE4-A40E-EDDEECFDA5D0}" type="datetimeFigureOut">
              <a:rPr lang="en-US" smtClean="0"/>
              <a:pPr/>
              <a:t>11/28/2024</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a:t>
              </a:t>
            </a:r>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927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11/28/2024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9393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11/28/2024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6429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11/28/2024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998052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11/28/2024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629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11/28/2024</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30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11/28/2024</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7436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11/28/2024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3049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11/28/2024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0239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11/28/2024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9926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11/28/2024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039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11/28/2024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010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11/28/2024</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853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11/28/2024</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970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11/28/2024</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071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11/28/2024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673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11/28/2024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862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2BE451C3-0FF4-47C4-B829-773ADF60F88C}" type="datetimeFigureOut">
              <a:rPr lang="en-US" smtClean="0"/>
              <a:t>11/28/2024</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a:t>
              </a:t>
            </a:r>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1776350"/>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vintage weighing scales">
            <a:extLst>
              <a:ext uri="{FF2B5EF4-FFF2-40B4-BE49-F238E27FC236}">
                <a16:creationId xmlns:a16="http://schemas.microsoft.com/office/drawing/2014/main" id="{C1668208-E23F-5065-7968-C1DCE9ABE6D0}"/>
              </a:ext>
            </a:extLst>
          </p:cNvPr>
          <p:cNvPicPr>
            <a:picLocks noChangeAspect="1"/>
          </p:cNvPicPr>
          <p:nvPr/>
        </p:nvPicPr>
        <p:blipFill rotWithShape="1">
          <a:blip r:embed="rId3">
            <a:duotone>
              <a:prstClr val="black"/>
              <a:schemeClr val="accent5">
                <a:tint val="45000"/>
                <a:satMod val="400000"/>
              </a:schemeClr>
            </a:duotone>
            <a:alphaModFix amt="25000"/>
          </a:blip>
          <a:srcRect t="26699" r="9090" b="41407"/>
          <a:stretch/>
        </p:blipFill>
        <p:spPr>
          <a:xfrm>
            <a:off x="0" y="-15288"/>
            <a:ext cx="12192000" cy="6873288"/>
          </a:xfrm>
          <a:prstGeom prst="rect">
            <a:avLst/>
          </a:prstGeom>
        </p:spPr>
      </p:pic>
      <p:sp>
        <p:nvSpPr>
          <p:cNvPr id="10" name="Apakšvirsraksts 2">
            <a:extLst>
              <a:ext uri="{FF2B5EF4-FFF2-40B4-BE49-F238E27FC236}">
                <a16:creationId xmlns:a16="http://schemas.microsoft.com/office/drawing/2014/main" id="{D3A120F8-E4D6-83D4-25FD-36FFD3E202A1}"/>
              </a:ext>
            </a:extLst>
          </p:cNvPr>
          <p:cNvSpPr txBox="1">
            <a:spLocks/>
          </p:cNvSpPr>
          <p:nvPr/>
        </p:nvSpPr>
        <p:spPr>
          <a:xfrm>
            <a:off x="6947555" y="5599521"/>
            <a:ext cx="4637642" cy="65943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r"/>
            <a:r>
              <a:rPr lang="lv-LV" dirty="0">
                <a:solidFill>
                  <a:schemeClr val="bg1"/>
                </a:solidFill>
              </a:rPr>
              <a:t>Tieslietu Padomes sēde, 29.11.2024.</a:t>
            </a:r>
          </a:p>
          <a:p>
            <a:pPr algn="r"/>
            <a:endParaRPr lang="lv-LV" dirty="0">
              <a:solidFill>
                <a:schemeClr val="bg1"/>
              </a:solidFill>
            </a:endParaRPr>
          </a:p>
          <a:p>
            <a:endParaRPr lang="lv-LV" dirty="0">
              <a:solidFill>
                <a:schemeClr val="bg1"/>
              </a:solidFill>
            </a:endParaRPr>
          </a:p>
        </p:txBody>
      </p:sp>
      <p:sp>
        <p:nvSpPr>
          <p:cNvPr id="14" name="Virsraksts 1">
            <a:extLst>
              <a:ext uri="{FF2B5EF4-FFF2-40B4-BE49-F238E27FC236}">
                <a16:creationId xmlns:a16="http://schemas.microsoft.com/office/drawing/2014/main" id="{09EB236B-B2C8-3606-7873-AF59961F15F6}"/>
              </a:ext>
            </a:extLst>
          </p:cNvPr>
          <p:cNvSpPr txBox="1">
            <a:spLocks/>
          </p:cNvSpPr>
          <p:nvPr/>
        </p:nvSpPr>
        <p:spPr bwMode="gray">
          <a:xfrm>
            <a:off x="904052" y="947441"/>
            <a:ext cx="8827245" cy="2131319"/>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endParaRPr lang="lv-LV" sz="3600" b="1" dirty="0"/>
          </a:p>
        </p:txBody>
      </p:sp>
      <p:sp>
        <p:nvSpPr>
          <p:cNvPr id="8" name="Apakšvirsraksts 2">
            <a:extLst>
              <a:ext uri="{FF2B5EF4-FFF2-40B4-BE49-F238E27FC236}">
                <a16:creationId xmlns:a16="http://schemas.microsoft.com/office/drawing/2014/main" id="{498D7758-CF36-2694-72AF-E31E4D9948F4}"/>
              </a:ext>
            </a:extLst>
          </p:cNvPr>
          <p:cNvSpPr txBox="1">
            <a:spLocks/>
          </p:cNvSpPr>
          <p:nvPr/>
        </p:nvSpPr>
        <p:spPr bwMode="gray">
          <a:xfrm>
            <a:off x="663321" y="1328469"/>
            <a:ext cx="9791893" cy="3671370"/>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endParaRPr lang="lv-LV" dirty="0">
              <a:solidFill>
                <a:schemeClr val="bg1"/>
              </a:solidFill>
            </a:endParaRPr>
          </a:p>
          <a:p>
            <a:pPr algn="ctr"/>
            <a:endParaRPr lang="lv-LV" dirty="0">
              <a:solidFill>
                <a:schemeClr val="bg1"/>
              </a:solidFill>
            </a:endParaRPr>
          </a:p>
          <a:p>
            <a:pPr algn="ctr"/>
            <a:endParaRPr lang="lv-LV" dirty="0">
              <a:solidFill>
                <a:schemeClr val="bg1"/>
              </a:solidFill>
            </a:endParaRPr>
          </a:p>
          <a:p>
            <a:pPr algn="ctr"/>
            <a:r>
              <a:rPr lang="lv-LV" b="1" dirty="0">
                <a:solidFill>
                  <a:schemeClr val="bg1"/>
                </a:solidFill>
              </a:rPr>
              <a:t>Darba grupa Tiesu efektivitātes stiprināšanai</a:t>
            </a:r>
          </a:p>
          <a:p>
            <a:pPr algn="ctr"/>
            <a:r>
              <a:rPr lang="lv-LV" sz="3500" b="1" dirty="0">
                <a:solidFill>
                  <a:schemeClr val="bg1"/>
                </a:solidFill>
              </a:rPr>
              <a:t>ZIŅOJUMS PAR TIESU TERITORIĀLĀS REFORMAS IZVĒRTĒJUMU</a:t>
            </a:r>
          </a:p>
          <a:p>
            <a:pPr algn="ctr"/>
            <a:endParaRPr lang="lv-LV" sz="3500" b="1" dirty="0">
              <a:solidFill>
                <a:schemeClr val="bg1"/>
              </a:solidFill>
            </a:endParaRPr>
          </a:p>
          <a:p>
            <a:pPr algn="ctr"/>
            <a:r>
              <a:rPr lang="lv-LV" sz="1700" b="1" dirty="0">
                <a:solidFill>
                  <a:schemeClr val="bg1"/>
                </a:solidFill>
              </a:rPr>
              <a:t>Darba grupas vadītājs: Zemgales apgabaltiesas priekšsēdētājs Juris Siliņš</a:t>
            </a:r>
            <a:endParaRPr lang="lv-LV" sz="3500" b="1" dirty="0">
              <a:solidFill>
                <a:schemeClr val="bg1"/>
              </a:solidFill>
            </a:endParaRPr>
          </a:p>
          <a:p>
            <a:pPr algn="ctr"/>
            <a:endParaRPr lang="lv-LV" sz="3500" b="1" dirty="0">
              <a:solidFill>
                <a:schemeClr val="bg1"/>
              </a:solidFill>
            </a:endParaRPr>
          </a:p>
          <a:p>
            <a:pPr algn="ctr"/>
            <a:endParaRPr lang="lv-LV" dirty="0">
              <a:solidFill>
                <a:schemeClr val="bg1"/>
              </a:solidFill>
            </a:endParaRPr>
          </a:p>
          <a:p>
            <a:pPr algn="ctr"/>
            <a:endParaRPr lang="lv-LV" dirty="0">
              <a:solidFill>
                <a:schemeClr val="bg1"/>
              </a:solidFill>
            </a:endParaRPr>
          </a:p>
          <a:p>
            <a:pPr algn="ctr"/>
            <a:endParaRPr lang="lv-LV" dirty="0">
              <a:solidFill>
                <a:schemeClr val="bg1"/>
              </a:solidFill>
            </a:endParaRPr>
          </a:p>
          <a:p>
            <a:endParaRPr lang="lv-LV" dirty="0">
              <a:solidFill>
                <a:schemeClr val="bg1"/>
              </a:solidFill>
            </a:endParaRPr>
          </a:p>
        </p:txBody>
      </p:sp>
    </p:spTree>
    <p:extLst>
      <p:ext uri="{BB962C8B-B14F-4D97-AF65-F5344CB8AC3E}">
        <p14:creationId xmlns:p14="http://schemas.microsoft.com/office/powerpoint/2010/main" val="356326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1042F2-A594-D393-F9E7-0635A77522CE}"/>
              </a:ext>
            </a:extLst>
          </p:cNvPr>
          <p:cNvSpPr txBox="1"/>
          <p:nvPr/>
        </p:nvSpPr>
        <p:spPr>
          <a:xfrm>
            <a:off x="862642" y="1850713"/>
            <a:ext cx="10455215" cy="3170099"/>
          </a:xfrm>
          <a:prstGeom prst="rect">
            <a:avLst/>
          </a:prstGeom>
          <a:noFill/>
        </p:spPr>
        <p:txBody>
          <a:bodyPr wrap="square">
            <a:spAutoFit/>
          </a:bodyPr>
          <a:lstStyle/>
          <a:p>
            <a:r>
              <a:rPr lang="lv-LV" sz="2000" dirty="0"/>
              <a:t>Saskaņā ar Tieslietu padomes 19.01.2024. lēmumu Nr. 2 Darba grupai Tiesu efektivitātes stiprināšanai ir doti, t.sk., šādi uzdevumi: </a:t>
            </a:r>
          </a:p>
          <a:p>
            <a:endParaRPr lang="lv-LV" sz="2000" dirty="0"/>
          </a:p>
          <a:p>
            <a:pPr marL="342900" indent="-342900">
              <a:buFont typeface="Wingdings" panose="05000000000000000000" pitchFamily="2" charset="2"/>
              <a:buChar char="§"/>
            </a:pPr>
            <a:r>
              <a:rPr lang="lv-LV" sz="2000" dirty="0"/>
              <a:t>izvērtēt tiesu teritoriālās reformas rezultātus;</a:t>
            </a:r>
          </a:p>
          <a:p>
            <a:pPr marL="342900" indent="-342900">
              <a:buFont typeface="Wingdings" panose="05000000000000000000" pitchFamily="2" charset="2"/>
              <a:buChar char="§"/>
            </a:pPr>
            <a:r>
              <a:rPr lang="lv-LV" sz="2000" dirty="0"/>
              <a:t>izvērtēt tiesnešu noslodzes izlīdzināšanas iespējas;</a:t>
            </a:r>
          </a:p>
          <a:p>
            <a:pPr marL="342900" indent="-342900">
              <a:buFont typeface="Wingdings" panose="05000000000000000000" pitchFamily="2" charset="2"/>
              <a:buChar char="§"/>
            </a:pPr>
            <a:r>
              <a:rPr lang="lv-LV" sz="2000" dirty="0"/>
              <a:t>izvērtēt tiesu pieejamību reģionos un tiesu atrašanās vietu optimizācijas iespējas.</a:t>
            </a:r>
          </a:p>
          <a:p>
            <a:endParaRPr lang="lv-LV" sz="2000" dirty="0"/>
          </a:p>
          <a:p>
            <a:endParaRPr lang="lv-LV" sz="2000" dirty="0"/>
          </a:p>
          <a:p>
            <a:r>
              <a:rPr lang="lv-LV" sz="2000" dirty="0"/>
              <a:t>Izpildot Tieslietu padomes lēmumā noteikto, Darba grupa savas kapacitātes ietvaros ir veikusi tiesu teritoriālās reformas rezultātu apkopojumu.  </a:t>
            </a:r>
          </a:p>
        </p:txBody>
      </p:sp>
    </p:spTree>
    <p:extLst>
      <p:ext uri="{BB962C8B-B14F-4D97-AF65-F5344CB8AC3E}">
        <p14:creationId xmlns:p14="http://schemas.microsoft.com/office/powerpoint/2010/main" val="1671898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9275F-7062-E398-A359-1D25D7836A2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ABAC9B-7A29-77BB-486E-2B22F7A20654}"/>
              </a:ext>
            </a:extLst>
          </p:cNvPr>
          <p:cNvSpPr>
            <a:spLocks noGrp="1"/>
          </p:cNvSpPr>
          <p:nvPr>
            <p:ph type="title"/>
          </p:nvPr>
        </p:nvSpPr>
        <p:spPr/>
        <p:txBody>
          <a:bodyPr/>
          <a:lstStyle/>
          <a:p>
            <a:pPr algn="ctr"/>
            <a:r>
              <a:rPr lang="en-US" dirty="0"/>
              <a:t>REFORMAS (2015-2018) MĒŖKI </a:t>
            </a:r>
          </a:p>
        </p:txBody>
      </p:sp>
      <p:sp>
        <p:nvSpPr>
          <p:cNvPr id="5" name="Content Placeholder 4">
            <a:extLst>
              <a:ext uri="{FF2B5EF4-FFF2-40B4-BE49-F238E27FC236}">
                <a16:creationId xmlns:a16="http://schemas.microsoft.com/office/drawing/2014/main" id="{53E51452-75BE-F31D-232C-9028668D60D9}"/>
              </a:ext>
            </a:extLst>
          </p:cNvPr>
          <p:cNvSpPr>
            <a:spLocks noGrp="1"/>
          </p:cNvSpPr>
          <p:nvPr>
            <p:ph idx="1"/>
          </p:nvPr>
        </p:nvSpPr>
        <p:spPr>
          <a:xfrm>
            <a:off x="1154954" y="2603499"/>
            <a:ext cx="9886857" cy="3659277"/>
          </a:xfrm>
        </p:spPr>
        <p:txBody>
          <a:bodyPr>
            <a:normAutofit lnSpcReduction="10000"/>
          </a:bodyPr>
          <a:lstStyle/>
          <a:p>
            <a:r>
              <a:rPr lang="lv-LV" dirty="0"/>
              <a:t>2014.gadā Ministru kabinetā tika akceptēts Tieslietu ministrijas virzītais Informatīvais ziņojums „Par tiesu darbības teritoriju izmaiņām” (05.08.2014.), ko var uzskatīt par sākumu Latvijā veiktajai tiesu teritoriālajai reformai</a:t>
            </a:r>
          </a:p>
          <a:p>
            <a:pPr marL="0" indent="0">
              <a:buNone/>
            </a:pPr>
            <a:r>
              <a:rPr lang="lv-LV" b="1" dirty="0"/>
              <a:t>MĒRĶI: </a:t>
            </a:r>
          </a:p>
          <a:p>
            <a:r>
              <a:rPr lang="lv-LV" b="1" dirty="0"/>
              <a:t>1) tiesu darbības efektivitātes paaugstināšana, paredzot, ka tiks novērsta nevienmērīga tiesu noslodze,</a:t>
            </a:r>
          </a:p>
          <a:p>
            <a:r>
              <a:rPr lang="lv-LV" b="1" dirty="0"/>
              <a:t>2) nodrošināta lietu sadales nejaušība, vienlaikus nodrošinot tiesnešu specializāciju, samazināti tiesvedības termiņi,</a:t>
            </a:r>
          </a:p>
          <a:p>
            <a:r>
              <a:rPr lang="lv-LV" b="1" dirty="0"/>
              <a:t>3) paaugstināta tiesas spriešanas kvalitāte, tostarp veicinot tiesu prakses vienveidību un paredzamību,</a:t>
            </a:r>
          </a:p>
          <a:p>
            <a:r>
              <a:rPr lang="lv-LV" b="1" dirty="0"/>
              <a:t>4) optimizēti tiesu resursi</a:t>
            </a:r>
          </a:p>
          <a:p>
            <a:endParaRPr lang="lv-LV" dirty="0"/>
          </a:p>
          <a:p>
            <a:endParaRPr lang="lv-LV" dirty="0"/>
          </a:p>
        </p:txBody>
      </p:sp>
    </p:spTree>
    <p:extLst>
      <p:ext uri="{BB962C8B-B14F-4D97-AF65-F5344CB8AC3E}">
        <p14:creationId xmlns:p14="http://schemas.microsoft.com/office/powerpoint/2010/main" val="932447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884A5A-22E6-988D-3F7E-E9E5E4994119}"/>
              </a:ext>
            </a:extLst>
          </p:cNvPr>
          <p:cNvSpPr>
            <a:spLocks noGrp="1"/>
          </p:cNvSpPr>
          <p:nvPr>
            <p:ph type="title"/>
          </p:nvPr>
        </p:nvSpPr>
        <p:spPr/>
        <p:txBody>
          <a:bodyPr/>
          <a:lstStyle/>
          <a:p>
            <a:pPr algn="ctr"/>
            <a:r>
              <a:rPr lang="en-US" dirty="0"/>
              <a:t>REFORMAS</a:t>
            </a:r>
            <a:r>
              <a:rPr lang="lv-LV" dirty="0"/>
              <a:t> NORISE</a:t>
            </a:r>
            <a:endParaRPr lang="en-US" dirty="0"/>
          </a:p>
        </p:txBody>
      </p:sp>
      <p:sp>
        <p:nvSpPr>
          <p:cNvPr id="5" name="Content Placeholder 4">
            <a:extLst>
              <a:ext uri="{FF2B5EF4-FFF2-40B4-BE49-F238E27FC236}">
                <a16:creationId xmlns:a16="http://schemas.microsoft.com/office/drawing/2014/main" id="{0070E566-F83A-60F2-8D89-1C581172389B}"/>
              </a:ext>
            </a:extLst>
          </p:cNvPr>
          <p:cNvSpPr>
            <a:spLocks noGrp="1"/>
          </p:cNvSpPr>
          <p:nvPr>
            <p:ph idx="1"/>
          </p:nvPr>
        </p:nvSpPr>
        <p:spPr>
          <a:xfrm>
            <a:off x="1154954" y="2603499"/>
            <a:ext cx="9886857" cy="3659277"/>
          </a:xfrm>
        </p:spPr>
        <p:txBody>
          <a:bodyPr>
            <a:normAutofit/>
          </a:bodyPr>
          <a:lstStyle/>
          <a:p>
            <a:r>
              <a:rPr lang="pt-BR" dirty="0"/>
              <a:t>Reformas īstenošana uzsākta jau 2014.gadā</a:t>
            </a:r>
            <a:r>
              <a:rPr lang="lv-LV" dirty="0"/>
              <a:t>. Siguldas tiesas un Rīgas pilsētas Centra rajona tiesas darbības izbeigšana jeb reorganizācija </a:t>
            </a:r>
          </a:p>
          <a:p>
            <a:r>
              <a:rPr lang="lv-LV" dirty="0"/>
              <a:t>2015 - </a:t>
            </a:r>
            <a:r>
              <a:rPr lang="fi-FI" dirty="0"/>
              <a:t>Jūrmalas pilsētas tiesa tika pievienota Rīgas rajona tiesai. </a:t>
            </a:r>
            <a:r>
              <a:rPr lang="lv-LV" dirty="0"/>
              <a:t>Latgales tiesu apgabalā no sešām tiesām tika izveidotas divas pirmās instances tiesas – Daugavpils rajona tiesa un Rēzeknes rajona tiesa</a:t>
            </a:r>
          </a:p>
          <a:p>
            <a:r>
              <a:rPr lang="lv-LV" dirty="0"/>
              <a:t>2017 - Kurzemes rajona tiesa, Vidzemes rajona tiesa, Zemgales rajona tiesa</a:t>
            </a:r>
          </a:p>
          <a:p>
            <a:r>
              <a:rPr lang="lv-LV" dirty="0"/>
              <a:t>2018 - Zemesgrāmatu nodaļu tiesnešu reforma tiesu teritoriālās reformas ietvaros, nodaļas integrējot tiesā</a:t>
            </a:r>
          </a:p>
          <a:p>
            <a:r>
              <a:rPr lang="lv-LV" dirty="0"/>
              <a:t>2022 - Rīgas pilsētas tiesa</a:t>
            </a:r>
          </a:p>
          <a:p>
            <a:r>
              <a:rPr lang="lv-LV" dirty="0"/>
              <a:t>2023 - Latgales rajona tiesa</a:t>
            </a:r>
          </a:p>
        </p:txBody>
      </p:sp>
    </p:spTree>
    <p:extLst>
      <p:ext uri="{BB962C8B-B14F-4D97-AF65-F5344CB8AC3E}">
        <p14:creationId xmlns:p14="http://schemas.microsoft.com/office/powerpoint/2010/main" val="3615016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694CD-385D-D6A8-5B59-067D981C66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AE4235-A6F5-CD9F-5722-06FA3AA7E35F}"/>
              </a:ext>
            </a:extLst>
          </p:cNvPr>
          <p:cNvSpPr>
            <a:spLocks noGrp="1"/>
          </p:cNvSpPr>
          <p:nvPr>
            <p:ph idx="1"/>
          </p:nvPr>
        </p:nvSpPr>
        <p:spPr>
          <a:xfrm>
            <a:off x="763572" y="2234154"/>
            <a:ext cx="10048972" cy="4185500"/>
          </a:xfrm>
        </p:spPr>
        <p:txBody>
          <a:bodyPr>
            <a:normAutofit/>
          </a:bodyPr>
          <a:lstStyle/>
          <a:p>
            <a:r>
              <a:rPr lang="lv-LV" dirty="0"/>
              <a:t>Tiesu priekšsēdētāji ir atbildīgi par lietu sadales nodrošinājumu tiesnešiem, kā arī par tiesas organizatoriskiem jautājumiem. Kā norādīja Tieslietu ministrija, “noslodzes izlīdzināšana tiesas ietvaros kā mērķa sasniegšanas pakāpe ir pakārtota tiesas darba organizācijai, kas ir tiesas priekšsēdētāja kompetences jautājums”. Tādējādi faktiski tiesu reformas praktiskā norise un veiksme ir savā ziņā tiesas priekšsēdētāja rokās. </a:t>
            </a:r>
          </a:p>
          <a:p>
            <a:pPr marL="0" indent="0">
              <a:buNone/>
            </a:pPr>
            <a:r>
              <a:rPr lang="lv-LV" dirty="0"/>
              <a:t>Kopumā Darba grupa konstatēja, ka līdz 2018. gadam tiesu priekšsēdētāju vērtējumā tiesu reforma ir sekmīgāk norisinājusies divu mērķu sasniegšanā: </a:t>
            </a:r>
          </a:p>
          <a:p>
            <a:r>
              <a:rPr lang="lv-LV" dirty="0"/>
              <a:t>tiesu darbības efektivitātes paaugstināšana, paredzot, ka tiks </a:t>
            </a:r>
            <a:r>
              <a:rPr lang="lv-LV" b="1" dirty="0"/>
              <a:t>novērsta nevienmērīga tiesu noslodze</a:t>
            </a:r>
            <a:r>
              <a:rPr lang="lv-LV" dirty="0"/>
              <a:t>;</a:t>
            </a:r>
          </a:p>
          <a:p>
            <a:r>
              <a:rPr lang="lv-LV" b="1" dirty="0"/>
              <a:t>nodrošināta lietu sadales nejaušība</a:t>
            </a:r>
            <a:r>
              <a:rPr lang="lv-LV" dirty="0"/>
              <a:t>, vienlaikus nodrošinot tiesnešu specializāciju, samazināti tiesvedības termiņi. </a:t>
            </a:r>
          </a:p>
          <a:p>
            <a:endParaRPr lang="en-US" dirty="0"/>
          </a:p>
        </p:txBody>
      </p:sp>
    </p:spTree>
    <p:extLst>
      <p:ext uri="{BB962C8B-B14F-4D97-AF65-F5344CB8AC3E}">
        <p14:creationId xmlns:p14="http://schemas.microsoft.com/office/powerpoint/2010/main" val="2020742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1860-BE13-99F3-C3D1-7BE6E558383F}"/>
              </a:ext>
            </a:extLst>
          </p:cNvPr>
          <p:cNvSpPr>
            <a:spLocks noGrp="1"/>
          </p:cNvSpPr>
          <p:nvPr>
            <p:ph type="title"/>
          </p:nvPr>
        </p:nvSpPr>
        <p:spPr/>
        <p:txBody>
          <a:bodyPr/>
          <a:lstStyle/>
          <a:p>
            <a:r>
              <a:rPr lang="lv-LV" dirty="0"/>
              <a:t>Mazas tiesas – liela noslodzes atšķirība</a:t>
            </a:r>
            <a:endParaRPr lang="en-US" dirty="0"/>
          </a:p>
        </p:txBody>
      </p:sp>
      <p:sp>
        <p:nvSpPr>
          <p:cNvPr id="3" name="Content Placeholder 2">
            <a:extLst>
              <a:ext uri="{FF2B5EF4-FFF2-40B4-BE49-F238E27FC236}">
                <a16:creationId xmlns:a16="http://schemas.microsoft.com/office/drawing/2014/main" id="{ED09A9A5-1687-DC48-AD2F-A0C57F881F2F}"/>
              </a:ext>
            </a:extLst>
          </p:cNvPr>
          <p:cNvSpPr>
            <a:spLocks noGrp="1"/>
          </p:cNvSpPr>
          <p:nvPr>
            <p:ph idx="1"/>
          </p:nvPr>
        </p:nvSpPr>
        <p:spPr>
          <a:xfrm>
            <a:off x="480767" y="2175453"/>
            <a:ext cx="10803118" cy="3844348"/>
          </a:xfrm>
        </p:spPr>
        <p:txBody>
          <a:bodyPr/>
          <a:lstStyle/>
          <a:p>
            <a:r>
              <a:rPr lang="lv-LV" dirty="0"/>
              <a:t>Pirms tiesu reformas 2014.gadā bija ļoti liela noslodzes starpība tiesās – starp lielāko un mazāko ienākošo lietu skaitu gadā uz vienu tiesnesi atšķīrās pat vairāk par 200%. </a:t>
            </a:r>
            <a:endParaRPr lang="en-US" dirty="0"/>
          </a:p>
        </p:txBody>
      </p:sp>
      <p:pic>
        <p:nvPicPr>
          <p:cNvPr id="4" name="Picture 3">
            <a:extLst>
              <a:ext uri="{FF2B5EF4-FFF2-40B4-BE49-F238E27FC236}">
                <a16:creationId xmlns:a16="http://schemas.microsoft.com/office/drawing/2014/main" id="{1D60F3D8-AC3D-5CA2-FAF1-6A36B5248DA0}"/>
              </a:ext>
            </a:extLst>
          </p:cNvPr>
          <p:cNvPicPr>
            <a:picLocks noChangeAspect="1"/>
          </p:cNvPicPr>
          <p:nvPr/>
        </p:nvPicPr>
        <p:blipFill>
          <a:blip r:embed="rId2"/>
          <a:stretch>
            <a:fillRect/>
          </a:stretch>
        </p:blipFill>
        <p:spPr>
          <a:xfrm>
            <a:off x="3763036" y="2809188"/>
            <a:ext cx="5296122" cy="3962961"/>
          </a:xfrm>
          <a:prstGeom prst="rect">
            <a:avLst/>
          </a:prstGeom>
        </p:spPr>
      </p:pic>
    </p:spTree>
    <p:extLst>
      <p:ext uri="{BB962C8B-B14F-4D97-AF65-F5344CB8AC3E}">
        <p14:creationId xmlns:p14="http://schemas.microsoft.com/office/powerpoint/2010/main" val="2305597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0759-98E7-AB9B-2132-DEAA264B8616}"/>
              </a:ext>
            </a:extLst>
          </p:cNvPr>
          <p:cNvSpPr>
            <a:spLocks noGrp="1"/>
          </p:cNvSpPr>
          <p:nvPr>
            <p:ph type="title"/>
          </p:nvPr>
        </p:nvSpPr>
        <p:spPr>
          <a:xfrm>
            <a:off x="942681" y="973668"/>
            <a:ext cx="9907572" cy="706964"/>
          </a:xfrm>
        </p:spPr>
        <p:txBody>
          <a:bodyPr/>
          <a:lstStyle/>
          <a:p>
            <a:r>
              <a:rPr lang="lv-LV" dirty="0"/>
              <a:t>Pēc tiesu apvienošanas  - izlīdzināta slodze</a:t>
            </a:r>
            <a:endParaRPr lang="en-US" dirty="0"/>
          </a:p>
        </p:txBody>
      </p:sp>
      <p:sp>
        <p:nvSpPr>
          <p:cNvPr id="3" name="Content Placeholder 2">
            <a:extLst>
              <a:ext uri="{FF2B5EF4-FFF2-40B4-BE49-F238E27FC236}">
                <a16:creationId xmlns:a16="http://schemas.microsoft.com/office/drawing/2014/main" id="{B8A868C1-C16B-EED1-DF21-F3283A7EA37F}"/>
              </a:ext>
            </a:extLst>
          </p:cNvPr>
          <p:cNvSpPr>
            <a:spLocks noGrp="1"/>
          </p:cNvSpPr>
          <p:nvPr>
            <p:ph idx="1"/>
          </p:nvPr>
        </p:nvSpPr>
        <p:spPr>
          <a:xfrm>
            <a:off x="509047" y="2224726"/>
            <a:ext cx="10341206" cy="3795074"/>
          </a:xfrm>
        </p:spPr>
        <p:txBody>
          <a:bodyPr/>
          <a:lstStyle/>
          <a:p>
            <a:r>
              <a:rPr lang="lv-LV" dirty="0"/>
              <a:t>Analizējot 2023.gada datus atsevišķi pa tiesām (salīdzinot, kādas ir bijušas ienākošo lietu skaita diferences iepriekšējo mazo tiesu sastāvā) viennozīmīgi secināms, ka lietu sadale ir izlīdzinājusies, jo ir paplašinātas tiesu teritorijas. </a:t>
            </a:r>
          </a:p>
          <a:p>
            <a:endParaRPr lang="en-US" dirty="0"/>
          </a:p>
        </p:txBody>
      </p:sp>
      <p:pic>
        <p:nvPicPr>
          <p:cNvPr id="5" name="Picture 4">
            <a:extLst>
              <a:ext uri="{FF2B5EF4-FFF2-40B4-BE49-F238E27FC236}">
                <a16:creationId xmlns:a16="http://schemas.microsoft.com/office/drawing/2014/main" id="{CDA80589-6DDC-E581-1156-03FFBCE9C115}"/>
              </a:ext>
            </a:extLst>
          </p:cNvPr>
          <p:cNvPicPr>
            <a:picLocks noChangeAspect="1"/>
          </p:cNvPicPr>
          <p:nvPr/>
        </p:nvPicPr>
        <p:blipFill>
          <a:blip r:embed="rId2"/>
          <a:stretch>
            <a:fillRect/>
          </a:stretch>
        </p:blipFill>
        <p:spPr>
          <a:xfrm>
            <a:off x="4046987" y="3127521"/>
            <a:ext cx="4399684" cy="3617358"/>
          </a:xfrm>
          <a:prstGeom prst="rect">
            <a:avLst/>
          </a:prstGeom>
          <a:ln>
            <a:solidFill>
              <a:schemeClr val="accent5">
                <a:lumMod val="40000"/>
                <a:lumOff val="60000"/>
              </a:schemeClr>
            </a:solidFill>
          </a:ln>
        </p:spPr>
      </p:pic>
    </p:spTree>
    <p:extLst>
      <p:ext uri="{BB962C8B-B14F-4D97-AF65-F5344CB8AC3E}">
        <p14:creationId xmlns:p14="http://schemas.microsoft.com/office/powerpoint/2010/main" val="324209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FA3D8-90D8-043F-7E4B-E9F7328B0CFA}"/>
              </a:ext>
            </a:extLst>
          </p:cNvPr>
          <p:cNvSpPr>
            <a:spLocks noGrp="1"/>
          </p:cNvSpPr>
          <p:nvPr>
            <p:ph type="title"/>
          </p:nvPr>
        </p:nvSpPr>
        <p:spPr/>
        <p:txBody>
          <a:bodyPr/>
          <a:lstStyle/>
          <a:p>
            <a:pPr algn="ctr"/>
            <a:r>
              <a:rPr lang="lv-LV" dirty="0"/>
              <a:t>Secinājumi</a:t>
            </a:r>
            <a:endParaRPr lang="en-US" dirty="0"/>
          </a:p>
        </p:txBody>
      </p:sp>
      <p:sp>
        <p:nvSpPr>
          <p:cNvPr id="3" name="Content Placeholder 2">
            <a:extLst>
              <a:ext uri="{FF2B5EF4-FFF2-40B4-BE49-F238E27FC236}">
                <a16:creationId xmlns:a16="http://schemas.microsoft.com/office/drawing/2014/main" id="{8C175F8E-151B-1460-2F61-7039F4C2A3D2}"/>
              </a:ext>
            </a:extLst>
          </p:cNvPr>
          <p:cNvSpPr>
            <a:spLocks noGrp="1"/>
          </p:cNvSpPr>
          <p:nvPr>
            <p:ph idx="1"/>
          </p:nvPr>
        </p:nvSpPr>
        <p:spPr>
          <a:xfrm>
            <a:off x="678730" y="2168165"/>
            <a:ext cx="10642861" cy="4355183"/>
          </a:xfrm>
        </p:spPr>
        <p:txBody>
          <a:bodyPr>
            <a:normAutofit fontScale="92500" lnSpcReduction="10000"/>
          </a:bodyPr>
          <a:lstStyle/>
          <a:p>
            <a:pPr marL="0" indent="0">
              <a:buNone/>
            </a:pPr>
            <a:r>
              <a:rPr lang="lv-LV" dirty="0"/>
              <a:t>Teritoriālā reforma Latvijā ir bijis nepieciešams solis, kas ir veicinājis tiesu sistēmas efektivitātes uzlabošanu un vienlīdzīgāku resursu sadali. </a:t>
            </a:r>
          </a:p>
          <a:p>
            <a:pPr marL="0" indent="0">
              <a:buNone/>
            </a:pPr>
            <a:r>
              <a:rPr lang="lv-LV" dirty="0"/>
              <a:t>Tiesu reformas ieviešanas periodā bija nepieciešams pārkārtot administratīvās procedūras un pielāgot tiesu personālu jaunajai kārtībai, kas dažkārt radīja īslaicīgus traucējumus tiesu darbībā. </a:t>
            </a:r>
          </a:p>
          <a:p>
            <a:pPr marL="0" indent="0">
              <a:buNone/>
            </a:pPr>
            <a:r>
              <a:rPr lang="lv-LV" dirty="0"/>
              <a:t>Kopumā secināms, ka reformas mērķi zināmā mērā ir tikuši sasniegti. </a:t>
            </a:r>
          </a:p>
          <a:p>
            <a:pPr marL="0" indent="0">
              <a:buNone/>
            </a:pPr>
            <a:r>
              <a:rPr lang="en-US" dirty="0" err="1"/>
              <a:t>Tiesu</a:t>
            </a:r>
            <a:r>
              <a:rPr lang="en-US" dirty="0"/>
              <a:t> </a:t>
            </a:r>
            <a:r>
              <a:rPr lang="en-US" dirty="0" err="1"/>
              <a:t>reformas</a:t>
            </a:r>
            <a:r>
              <a:rPr lang="en-US" dirty="0"/>
              <a:t> </a:t>
            </a:r>
            <a:r>
              <a:rPr lang="en-US" dirty="0" err="1"/>
              <a:t>ieguvumi</a:t>
            </a:r>
            <a:r>
              <a:rPr lang="en-US" dirty="0"/>
              <a:t>:</a:t>
            </a:r>
          </a:p>
          <a:p>
            <a:r>
              <a:rPr lang="en-US" dirty="0" err="1"/>
              <a:t>Tiesu</a:t>
            </a:r>
            <a:r>
              <a:rPr lang="en-US" dirty="0"/>
              <a:t> </a:t>
            </a:r>
            <a:r>
              <a:rPr lang="en-US" dirty="0" err="1"/>
              <a:t>efektivitāte</a:t>
            </a:r>
            <a:endParaRPr lang="lv-LV" dirty="0"/>
          </a:p>
          <a:p>
            <a:r>
              <a:rPr lang="en-US" dirty="0" err="1"/>
              <a:t>Vienlīdzīgāka</a:t>
            </a:r>
            <a:r>
              <a:rPr lang="en-US" dirty="0"/>
              <a:t> </a:t>
            </a:r>
            <a:r>
              <a:rPr lang="en-US" dirty="0" err="1"/>
              <a:t>tiesnešu</a:t>
            </a:r>
            <a:r>
              <a:rPr lang="en-US" dirty="0"/>
              <a:t> </a:t>
            </a:r>
            <a:r>
              <a:rPr lang="en-US" dirty="0" err="1"/>
              <a:t>noslodze</a:t>
            </a:r>
            <a:endParaRPr lang="lv-LV" dirty="0"/>
          </a:p>
          <a:p>
            <a:r>
              <a:rPr lang="en-US" dirty="0" err="1"/>
              <a:t>Administratīvā</a:t>
            </a:r>
            <a:r>
              <a:rPr lang="en-US" dirty="0"/>
              <a:t> </a:t>
            </a:r>
            <a:r>
              <a:rPr lang="en-US" dirty="0" err="1"/>
              <a:t>efektivitāte</a:t>
            </a:r>
            <a:endParaRPr lang="lv-LV" dirty="0"/>
          </a:p>
          <a:p>
            <a:r>
              <a:rPr lang="lv-LV" dirty="0"/>
              <a:t>Tehnoloģiju ieviešana</a:t>
            </a:r>
          </a:p>
          <a:p>
            <a:pPr marL="0" indent="0">
              <a:buNone/>
            </a:pPr>
            <a:r>
              <a:rPr lang="lv-LV" dirty="0"/>
              <a:t>Veicot tiesu reformu, kā arī sekojot tendencēm valsts pārvaldes resursu optimizēšanā, diskusijās izskanējuši neformāli apsvērumi par atsevišķu tiesu namu ekonomisko lietderību, ņemot vērā tajos faktiski strādājošo mazo tiesnešu skaitu. </a:t>
            </a:r>
            <a:r>
              <a:rPr lang="lv-LV" b="1" dirty="0"/>
              <a:t>Diskusija tiks turpināta 2025.gadā. </a:t>
            </a:r>
            <a:endParaRPr lang="en-US" b="1" dirty="0"/>
          </a:p>
          <a:p>
            <a:endParaRPr lang="en-US" dirty="0"/>
          </a:p>
        </p:txBody>
      </p:sp>
    </p:spTree>
    <p:extLst>
      <p:ext uri="{BB962C8B-B14F-4D97-AF65-F5344CB8AC3E}">
        <p14:creationId xmlns:p14="http://schemas.microsoft.com/office/powerpoint/2010/main" val="16591888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10271</TotalTime>
  <Words>574</Words>
  <Application>Microsoft Office PowerPoint</Application>
  <PresentationFormat>Widescreen</PresentationFormat>
  <Paragraphs>52</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Century Gothic</vt:lpstr>
      <vt:lpstr>Wingdings</vt:lpstr>
      <vt:lpstr>Wingdings 3</vt:lpstr>
      <vt:lpstr>Ion Boardroom</vt:lpstr>
      <vt:lpstr>PowerPoint Presentation</vt:lpstr>
      <vt:lpstr>PowerPoint Presentation</vt:lpstr>
      <vt:lpstr>REFORMAS (2015-2018) MĒŖKI </vt:lpstr>
      <vt:lpstr>REFORMAS NORISE</vt:lpstr>
      <vt:lpstr>PowerPoint Presentation</vt:lpstr>
      <vt:lpstr>Mazas tiesas – liela noslodzes atšķirība</vt:lpstr>
      <vt:lpstr>Pēc tiesu apvienošanas  - izlīdzināta slodze</vt:lpstr>
      <vt:lpstr>Secinājumi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rihards.veinbergs@at.gov.lv</dc:creator>
  <cp:lastModifiedBy>Dace Šulmane</cp:lastModifiedBy>
  <cp:revision>413</cp:revision>
  <dcterms:created xsi:type="dcterms:W3CDTF">2022-03-18T14:34:05Z</dcterms:created>
  <dcterms:modified xsi:type="dcterms:W3CDTF">2024-11-28T12:04:48Z</dcterms:modified>
</cp:coreProperties>
</file>