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5"/>
  </p:notesMasterIdLst>
  <p:sldIdLst>
    <p:sldId id="256" r:id="rId2"/>
    <p:sldId id="274" r:id="rId3"/>
    <p:sldId id="257" r:id="rId4"/>
    <p:sldId id="258" r:id="rId5"/>
    <p:sldId id="272" r:id="rId6"/>
    <p:sldId id="262" r:id="rId7"/>
    <p:sldId id="265" r:id="rId8"/>
    <p:sldId id="276" r:id="rId9"/>
    <p:sldId id="269" r:id="rId10"/>
    <p:sldId id="270" r:id="rId11"/>
    <p:sldId id="271" r:id="rId12"/>
    <p:sldId id="275" r:id="rId13"/>
    <p:sldId id="2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dija Dredžele" initials="ED" lastIdx="24" clrIdx="0">
    <p:extLst>
      <p:ext uri="{19B8F6BF-5375-455C-9EA6-DF929625EA0E}">
        <p15:presenceInfo xmlns:p15="http://schemas.microsoft.com/office/powerpoint/2012/main" userId="Endija Dredžele" providerId="None"/>
      </p:ext>
    </p:extLst>
  </p:cmAuthor>
  <p:cmAuthor id="2" name="Solvita Kalniņa" initials="SK" lastIdx="0" clrIdx="1">
    <p:extLst>
      <p:ext uri="{19B8F6BF-5375-455C-9EA6-DF929625EA0E}">
        <p15:presenceInfo xmlns:p15="http://schemas.microsoft.com/office/powerpoint/2012/main" userId="S-1-5-21-1629281477-750589591-850647841-1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894" autoAdjust="0"/>
  </p:normalViewPr>
  <p:slideViewPr>
    <p:cSldViewPr snapToGrid="0">
      <p:cViewPr varScale="1">
        <p:scale>
          <a:sx n="75" d="100"/>
          <a:sy n="75" d="100"/>
        </p:scale>
        <p:origin x="432" y="53"/>
      </p:cViewPr>
      <p:guideLst/>
    </p:cSldViewPr>
  </p:slideViewPr>
  <p:notesTextViewPr>
    <p:cViewPr>
      <p:scale>
        <a:sx n="1" d="1"/>
        <a:sy n="1" d="1"/>
      </p:scale>
      <p:origin x="0" y="0"/>
    </p:cViewPr>
  </p:notesTextViewPr>
  <p:notesViewPr>
    <p:cSldViewPr snapToGrid="0">
      <p:cViewPr varScale="1">
        <p:scale>
          <a:sx n="65" d="100"/>
          <a:sy n="65" d="100"/>
        </p:scale>
        <p:origin x="315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C4A91-3189-4BA7-83CD-816C3C2B764A}" type="datetimeFigureOut">
              <a:rPr lang="lv-LV" smtClean="0"/>
              <a:t>16.05.2024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E48FF-3757-4EAA-9475-F5FB8E88526B}" type="slidenum">
              <a:rPr lang="lv-LV" smtClean="0"/>
              <a:t>‹#›</a:t>
            </a:fld>
            <a:endParaRPr lang="lv-LV"/>
          </a:p>
        </p:txBody>
      </p:sp>
    </p:spTree>
    <p:extLst>
      <p:ext uri="{BB962C8B-B14F-4D97-AF65-F5344CB8AC3E}">
        <p14:creationId xmlns:p14="http://schemas.microsoft.com/office/powerpoint/2010/main" val="269909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0D3E48FF-3757-4EAA-9475-F5FB8E88526B}" type="slidenum">
              <a:rPr lang="lv-LV" smtClean="0"/>
              <a:t>6</a:t>
            </a:fld>
            <a:endParaRPr lang="lv-LV"/>
          </a:p>
        </p:txBody>
      </p:sp>
    </p:spTree>
    <p:extLst>
      <p:ext uri="{BB962C8B-B14F-4D97-AF65-F5344CB8AC3E}">
        <p14:creationId xmlns:p14="http://schemas.microsoft.com/office/powerpoint/2010/main" val="386806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latin typeface="Arial Narrow" panose="020B0606020202030204" pitchFamily="34" charset="0"/>
              </a:rPr>
              <a:t>Esam saņēmuši apsveikumus jubilejās un uzslavas par paveikto dažādos laikos gan no premjeriem, gan valsts prezidenta un ministriem, kā arī tiesu sistēmās profesionālām organizācijām un valsts pārvaldes vadošajām amatpersonām. </a:t>
            </a:r>
            <a:endParaRPr lang="en-US" dirty="0">
              <a:latin typeface="Arial Narrow" panose="020B0606020202030204" pitchFamily="34" charset="0"/>
            </a:endParaRPr>
          </a:p>
          <a:p>
            <a:r>
              <a:rPr lang="en-US" dirty="0" err="1">
                <a:latin typeface="Arial Narrow" panose="020B0606020202030204" pitchFamily="34" charset="0"/>
              </a:rPr>
              <a:t>Starptautisko</a:t>
            </a:r>
            <a:r>
              <a:rPr lang="en-US" dirty="0">
                <a:latin typeface="Arial Narrow" panose="020B0606020202030204" pitchFamily="34" charset="0"/>
              </a:rPr>
              <a:t> </a:t>
            </a:r>
            <a:r>
              <a:rPr lang="en-US" dirty="0" err="1">
                <a:latin typeface="Arial Narrow" panose="020B0606020202030204" pitchFamily="34" charset="0"/>
              </a:rPr>
              <a:t>kvalitātes</a:t>
            </a:r>
            <a:r>
              <a:rPr lang="en-US" dirty="0">
                <a:latin typeface="Arial Narrow" panose="020B0606020202030204" pitchFamily="34" charset="0"/>
              </a:rPr>
              <a:t> </a:t>
            </a:r>
            <a:r>
              <a:rPr lang="en-US" dirty="0" err="1">
                <a:latin typeface="Arial Narrow" panose="020B0606020202030204" pitchFamily="34" charset="0"/>
              </a:rPr>
              <a:t>inovācijas</a:t>
            </a:r>
            <a:r>
              <a:rPr lang="en-US" dirty="0">
                <a:latin typeface="Arial Narrow" panose="020B0606020202030204" pitchFamily="34" charset="0"/>
              </a:rPr>
              <a:t> </a:t>
            </a:r>
            <a:r>
              <a:rPr lang="en-US" dirty="0" err="1">
                <a:latin typeface="Arial Narrow" panose="020B0606020202030204" pitchFamily="34" charset="0"/>
              </a:rPr>
              <a:t>balvu</a:t>
            </a:r>
            <a:r>
              <a:rPr lang="en-US" dirty="0">
                <a:latin typeface="Arial Narrow" panose="020B0606020202030204" pitchFamily="34" charset="0"/>
              </a:rPr>
              <a:t> par </a:t>
            </a:r>
            <a:r>
              <a:rPr lang="en-US" dirty="0" err="1">
                <a:latin typeface="Arial Narrow" panose="020B0606020202030204" pitchFamily="34" charset="0"/>
              </a:rPr>
              <a:t>Mācību</a:t>
            </a:r>
            <a:r>
              <a:rPr lang="en-US" dirty="0">
                <a:latin typeface="Arial Narrow" panose="020B0606020202030204" pitchFamily="34" charset="0"/>
              </a:rPr>
              <a:t> </a:t>
            </a:r>
            <a:r>
              <a:rPr lang="en-US" dirty="0" err="1">
                <a:latin typeface="Arial Narrow" panose="020B0606020202030204" pitchFamily="34" charset="0"/>
              </a:rPr>
              <a:t>informācijas</a:t>
            </a:r>
            <a:r>
              <a:rPr lang="en-US" dirty="0">
                <a:latin typeface="Arial Narrow" panose="020B0606020202030204" pitchFamily="34" charset="0"/>
              </a:rPr>
              <a:t> </a:t>
            </a:r>
            <a:r>
              <a:rPr lang="en-US" dirty="0" err="1">
                <a:latin typeface="Arial Narrow" panose="020B0606020202030204" pitchFamily="34" charset="0"/>
              </a:rPr>
              <a:t>sistēmu</a:t>
            </a:r>
            <a:r>
              <a:rPr lang="en-US" dirty="0">
                <a:latin typeface="Arial Narrow" panose="020B0606020202030204" pitchFamily="34" charset="0"/>
              </a:rPr>
              <a:t>, </a:t>
            </a:r>
            <a:r>
              <a:rPr lang="en-US" dirty="0" err="1">
                <a:latin typeface="Arial Narrow" panose="020B0606020202030204" pitchFamily="34" charset="0"/>
              </a:rPr>
              <a:t>tās</a:t>
            </a:r>
            <a:r>
              <a:rPr lang="en-US" dirty="0">
                <a:latin typeface="Arial Narrow" panose="020B0606020202030204" pitchFamily="34" charset="0"/>
              </a:rPr>
              <a:t> </a:t>
            </a:r>
            <a:r>
              <a:rPr lang="en-US" dirty="0" err="1">
                <a:latin typeface="Arial Narrow" panose="020B0606020202030204" pitchFamily="34" charset="0"/>
              </a:rPr>
              <a:t>novitāti</a:t>
            </a:r>
            <a:r>
              <a:rPr lang="en-US" dirty="0">
                <a:latin typeface="Arial Narrow" panose="020B0606020202030204" pitchFamily="34" charset="0"/>
              </a:rPr>
              <a:t> </a:t>
            </a:r>
            <a:r>
              <a:rPr lang="en-US" dirty="0" err="1">
                <a:latin typeface="Arial Narrow" panose="020B0606020202030204" pitchFamily="34" charset="0"/>
              </a:rPr>
              <a:t>mēr</a:t>
            </a:r>
            <a:r>
              <a:rPr lang="lv-LV" dirty="0">
                <a:latin typeface="Arial Narrow" panose="020B0606020202030204" pitchFamily="34" charset="0"/>
              </a:rPr>
              <a:t>ķ</a:t>
            </a:r>
            <a:r>
              <a:rPr lang="en-US" dirty="0" err="1">
                <a:latin typeface="Arial Narrow" panose="020B0606020202030204" pitchFamily="34" charset="0"/>
              </a:rPr>
              <a:t>im</a:t>
            </a:r>
            <a:r>
              <a:rPr lang="en-US" dirty="0">
                <a:latin typeface="Arial Narrow" panose="020B0606020202030204" pitchFamily="34" charset="0"/>
              </a:rPr>
              <a:t> un </a:t>
            </a:r>
            <a:r>
              <a:rPr lang="en-US" dirty="0" err="1">
                <a:latin typeface="Arial Narrow" panose="020B0606020202030204" pitchFamily="34" charset="0"/>
              </a:rPr>
              <a:t>saturisko</a:t>
            </a:r>
            <a:r>
              <a:rPr lang="en-US" dirty="0">
                <a:latin typeface="Arial Narrow" panose="020B0606020202030204" pitchFamily="34" charset="0"/>
              </a:rPr>
              <a:t> un </a:t>
            </a:r>
            <a:r>
              <a:rPr lang="en-US" dirty="0" err="1">
                <a:latin typeface="Arial Narrow" panose="020B0606020202030204" pitchFamily="34" charset="0"/>
              </a:rPr>
              <a:t>tehnisko</a:t>
            </a:r>
            <a:r>
              <a:rPr lang="en-US" dirty="0">
                <a:latin typeface="Arial Narrow" panose="020B0606020202030204" pitchFamily="34" charset="0"/>
              </a:rPr>
              <a:t> </a:t>
            </a:r>
            <a:r>
              <a:rPr lang="en-US" dirty="0" err="1">
                <a:latin typeface="Arial Narrow" panose="020B0606020202030204" pitchFamily="34" charset="0"/>
              </a:rPr>
              <a:t>izpildījumu</a:t>
            </a:r>
            <a:endParaRPr lang="en-US" dirty="0">
              <a:latin typeface="Arial Narrow" panose="020B0606020202030204" pitchFamily="34" charset="0"/>
            </a:endParaRPr>
          </a:p>
          <a:p>
            <a:r>
              <a:rPr lang="en-US" dirty="0" err="1">
                <a:latin typeface="Arial Narrow" panose="020B0606020202030204" pitchFamily="34" charset="0"/>
              </a:rPr>
              <a:t>Ministru</a:t>
            </a:r>
            <a:r>
              <a:rPr lang="en-US" dirty="0">
                <a:latin typeface="Arial Narrow" panose="020B0606020202030204" pitchFamily="34" charset="0"/>
              </a:rPr>
              <a:t> </a:t>
            </a:r>
            <a:r>
              <a:rPr lang="en-US" dirty="0" err="1">
                <a:latin typeface="Arial Narrow" panose="020B0606020202030204" pitchFamily="34" charset="0"/>
              </a:rPr>
              <a:t>prezidenta</a:t>
            </a:r>
            <a:r>
              <a:rPr lang="en-US" dirty="0">
                <a:latin typeface="Arial Narrow" panose="020B0606020202030204" pitchFamily="34" charset="0"/>
              </a:rPr>
              <a:t> Valda </a:t>
            </a:r>
            <a:r>
              <a:rPr lang="en-US" dirty="0" err="1">
                <a:latin typeface="Arial Narrow" panose="020B0606020202030204" pitchFamily="34" charset="0"/>
              </a:rPr>
              <a:t>Dombrovska</a:t>
            </a:r>
            <a:r>
              <a:rPr lang="en-US" dirty="0">
                <a:latin typeface="Arial Narrow" panose="020B0606020202030204" pitchFamily="34" charset="0"/>
              </a:rPr>
              <a:t> </a:t>
            </a:r>
            <a:r>
              <a:rPr lang="en-US" dirty="0" err="1">
                <a:latin typeface="Arial Narrow" panose="020B0606020202030204" pitchFamily="34" charset="0"/>
              </a:rPr>
              <a:t>atzinības</a:t>
            </a:r>
            <a:r>
              <a:rPr lang="en-US" dirty="0">
                <a:latin typeface="Arial Narrow" panose="020B0606020202030204" pitchFamily="34" charset="0"/>
              </a:rPr>
              <a:t> </a:t>
            </a:r>
            <a:r>
              <a:rPr lang="en-US" dirty="0" err="1">
                <a:latin typeface="Arial Narrow" panose="020B0606020202030204" pitchFamily="34" charset="0"/>
              </a:rPr>
              <a:t>rakstu</a:t>
            </a:r>
            <a:r>
              <a:rPr lang="en-US" dirty="0">
                <a:latin typeface="Arial Narrow" panose="020B0606020202030204" pitchFamily="34" charset="0"/>
              </a:rPr>
              <a:t> par </a:t>
            </a:r>
            <a:r>
              <a:rPr lang="en-US" dirty="0" err="1">
                <a:latin typeface="Arial Narrow" panose="020B0606020202030204" pitchFamily="34" charset="0"/>
              </a:rPr>
              <a:t>pašaizliedzību</a:t>
            </a:r>
            <a:r>
              <a:rPr lang="en-US" dirty="0">
                <a:latin typeface="Arial Narrow" panose="020B0606020202030204" pitchFamily="34" charset="0"/>
              </a:rPr>
              <a:t> un </a:t>
            </a:r>
            <a:r>
              <a:rPr lang="en-US" dirty="0" err="1">
                <a:latin typeface="Arial Narrow" panose="020B0606020202030204" pitchFamily="34" charset="0"/>
              </a:rPr>
              <a:t>panākumiem</a:t>
            </a:r>
            <a:r>
              <a:rPr lang="en-US" dirty="0">
                <a:latin typeface="Arial Narrow" panose="020B0606020202030204" pitchFamily="34" charset="0"/>
              </a:rPr>
              <a:t> </a:t>
            </a:r>
            <a:r>
              <a:rPr lang="en-US" dirty="0" err="1">
                <a:latin typeface="Arial Narrow" panose="020B0606020202030204" pitchFamily="34" charset="0"/>
              </a:rPr>
              <a:t>strādājot</a:t>
            </a:r>
            <a:r>
              <a:rPr lang="en-US" dirty="0">
                <a:latin typeface="Arial Narrow" panose="020B0606020202030204" pitchFamily="34" charset="0"/>
              </a:rPr>
              <a:t> Latvijas </a:t>
            </a:r>
            <a:r>
              <a:rPr lang="en-US" dirty="0" err="1">
                <a:latin typeface="Arial Narrow" panose="020B0606020202030204" pitchFamily="34" charset="0"/>
              </a:rPr>
              <a:t>valsts</a:t>
            </a:r>
            <a:r>
              <a:rPr lang="en-US" dirty="0">
                <a:latin typeface="Arial Narrow" panose="020B0606020202030204" pitchFamily="34" charset="0"/>
              </a:rPr>
              <a:t> un </a:t>
            </a:r>
            <a:r>
              <a:rPr lang="en-US" dirty="0" err="1">
                <a:latin typeface="Arial Narrow" panose="020B0606020202030204" pitchFamily="34" charset="0"/>
              </a:rPr>
              <a:t>tautas</a:t>
            </a:r>
            <a:r>
              <a:rPr lang="en-US" dirty="0">
                <a:latin typeface="Arial Narrow" panose="020B0606020202030204" pitchFamily="34" charset="0"/>
              </a:rPr>
              <a:t> </a:t>
            </a:r>
            <a:r>
              <a:rPr lang="en-US" dirty="0" err="1">
                <a:latin typeface="Arial Narrow" panose="020B0606020202030204" pitchFamily="34" charset="0"/>
              </a:rPr>
              <a:t>labā</a:t>
            </a:r>
            <a:r>
              <a:rPr lang="en-US" dirty="0">
                <a:latin typeface="Arial Narrow" panose="020B0606020202030204" pitchFamily="34" charset="0"/>
              </a:rPr>
              <a:t>.</a:t>
            </a:r>
          </a:p>
          <a:p>
            <a:r>
              <a:rPr lang="en-US" dirty="0">
                <a:latin typeface="Arial Narrow" panose="020B0606020202030204" pitchFamily="34" charset="0"/>
              </a:rPr>
              <a:t>Tieslietu </a:t>
            </a:r>
            <a:r>
              <a:rPr lang="en-US" dirty="0" err="1">
                <a:latin typeface="Arial Narrow" panose="020B0606020202030204" pitchFamily="34" charset="0"/>
              </a:rPr>
              <a:t>ministrijas</a:t>
            </a:r>
            <a:r>
              <a:rPr lang="en-US" dirty="0">
                <a:latin typeface="Arial Narrow" panose="020B0606020202030204" pitchFamily="34" charset="0"/>
              </a:rPr>
              <a:t> </a:t>
            </a:r>
            <a:r>
              <a:rPr lang="en-US" dirty="0" err="1">
                <a:latin typeface="Arial Narrow" panose="020B0606020202030204" pitchFamily="34" charset="0"/>
              </a:rPr>
              <a:t>goda</a:t>
            </a:r>
            <a:r>
              <a:rPr lang="en-US" dirty="0">
                <a:latin typeface="Arial Narrow" panose="020B0606020202030204" pitchFamily="34" charset="0"/>
              </a:rPr>
              <a:t> </a:t>
            </a:r>
            <a:r>
              <a:rPr lang="en-US" dirty="0" err="1">
                <a:latin typeface="Arial Narrow" panose="020B0606020202030204" pitchFamily="34" charset="0"/>
              </a:rPr>
              <a:t>zīmi</a:t>
            </a:r>
            <a:r>
              <a:rPr lang="en-US" dirty="0">
                <a:latin typeface="Arial Narrow" panose="020B0606020202030204" pitchFamily="34" charset="0"/>
              </a:rPr>
              <a:t> par </a:t>
            </a:r>
            <a:r>
              <a:rPr lang="en-US" dirty="0" err="1">
                <a:latin typeface="Arial Narrow" panose="020B0606020202030204" pitchFamily="34" charset="0"/>
              </a:rPr>
              <a:t>būtisku</a:t>
            </a:r>
            <a:r>
              <a:rPr lang="en-US" dirty="0">
                <a:latin typeface="Arial Narrow" panose="020B0606020202030204" pitchFamily="34" charset="0"/>
              </a:rPr>
              <a:t> </a:t>
            </a:r>
            <a:r>
              <a:rPr lang="en-US" dirty="0" err="1">
                <a:latin typeface="Arial Narrow" panose="020B0606020202030204" pitchFamily="34" charset="0"/>
              </a:rPr>
              <a:t>ieguldījumu</a:t>
            </a:r>
            <a:r>
              <a:rPr lang="en-US" dirty="0">
                <a:latin typeface="Arial Narrow" panose="020B0606020202030204" pitchFamily="34" charset="0"/>
              </a:rPr>
              <a:t> Tieslietu </a:t>
            </a:r>
            <a:r>
              <a:rPr lang="en-US" dirty="0" err="1">
                <a:latin typeface="Arial Narrow" panose="020B0606020202030204" pitchFamily="34" charset="0"/>
              </a:rPr>
              <a:t>nozarē</a:t>
            </a:r>
            <a:r>
              <a:rPr lang="en-US" dirty="0">
                <a:latin typeface="Arial Narrow" panose="020B0606020202030204" pitchFamily="34" charset="0"/>
              </a:rPr>
              <a:t>;</a:t>
            </a:r>
          </a:p>
          <a:p>
            <a:r>
              <a:rPr lang="en-US" dirty="0">
                <a:latin typeface="Arial Narrow" panose="020B0606020202030204" pitchFamily="34" charset="0"/>
              </a:rPr>
              <a:t>Tiesu </a:t>
            </a:r>
            <a:r>
              <a:rPr lang="en-US" dirty="0" err="1">
                <a:latin typeface="Arial Narrow" panose="020B0606020202030204" pitchFamily="34" charset="0"/>
              </a:rPr>
              <a:t>administrācijas</a:t>
            </a:r>
            <a:r>
              <a:rPr lang="en-US" dirty="0">
                <a:latin typeface="Arial Narrow" panose="020B0606020202030204" pitchFamily="34" charset="0"/>
              </a:rPr>
              <a:t>, </a:t>
            </a:r>
            <a:r>
              <a:rPr lang="en-US" dirty="0" err="1">
                <a:latin typeface="Arial Narrow" panose="020B0606020202030204" pitchFamily="34" charset="0"/>
              </a:rPr>
              <a:t>Tiesnešu</a:t>
            </a:r>
            <a:r>
              <a:rPr lang="en-US" dirty="0">
                <a:latin typeface="Arial Narrow" panose="020B0606020202030204" pitchFamily="34" charset="0"/>
              </a:rPr>
              <a:t> </a:t>
            </a:r>
            <a:r>
              <a:rPr lang="en-US" dirty="0" err="1">
                <a:latin typeface="Arial Narrow" panose="020B0606020202030204" pitchFamily="34" charset="0"/>
              </a:rPr>
              <a:t>biedrības</a:t>
            </a:r>
            <a:r>
              <a:rPr lang="en-US" dirty="0">
                <a:latin typeface="Arial Narrow" panose="020B0606020202030204" pitchFamily="34" charset="0"/>
              </a:rPr>
              <a:t> un </a:t>
            </a:r>
            <a:r>
              <a:rPr lang="en-US" dirty="0" err="1">
                <a:latin typeface="Arial Narrow" panose="020B0606020202030204" pitchFamily="34" charset="0"/>
              </a:rPr>
              <a:t>Augstākās</a:t>
            </a:r>
            <a:r>
              <a:rPr lang="en-US" dirty="0">
                <a:latin typeface="Arial Narrow" panose="020B0606020202030204" pitchFamily="34" charset="0"/>
              </a:rPr>
              <a:t> </a:t>
            </a:r>
            <a:r>
              <a:rPr lang="en-US" dirty="0" err="1">
                <a:latin typeface="Arial Narrow" panose="020B0606020202030204" pitchFamily="34" charset="0"/>
              </a:rPr>
              <a:t>tiesas</a:t>
            </a:r>
            <a:r>
              <a:rPr lang="en-US" dirty="0">
                <a:latin typeface="Arial Narrow" panose="020B0606020202030204" pitchFamily="34" charset="0"/>
              </a:rPr>
              <a:t> </a:t>
            </a:r>
            <a:r>
              <a:rPr lang="en-US" dirty="0" err="1">
                <a:latin typeface="Arial Narrow" panose="020B0606020202030204" pitchFamily="34" charset="0"/>
              </a:rPr>
              <a:t>atzinības</a:t>
            </a:r>
            <a:r>
              <a:rPr lang="en-US" dirty="0">
                <a:latin typeface="Arial Narrow" panose="020B0606020202030204" pitchFamily="34" charset="0"/>
              </a:rPr>
              <a:t> </a:t>
            </a:r>
            <a:r>
              <a:rPr lang="en-US" dirty="0" err="1">
                <a:latin typeface="Arial Narrow" panose="020B0606020202030204" pitchFamily="34" charset="0"/>
              </a:rPr>
              <a:t>rakstus</a:t>
            </a:r>
            <a:r>
              <a:rPr lang="en-US" dirty="0">
                <a:latin typeface="Arial Narrow" panose="020B0606020202030204" pitchFamily="34" charset="0"/>
              </a:rPr>
              <a:t> un  </a:t>
            </a:r>
            <a:r>
              <a:rPr lang="en-US" dirty="0" err="1">
                <a:latin typeface="Arial Narrow" panose="020B0606020202030204" pitchFamily="34" charset="0"/>
              </a:rPr>
              <a:t>Ģenerālprokuratūras</a:t>
            </a:r>
            <a:r>
              <a:rPr lang="en-US" dirty="0">
                <a:latin typeface="Arial Narrow" panose="020B0606020202030204" pitchFamily="34" charset="0"/>
              </a:rPr>
              <a:t> un </a:t>
            </a:r>
            <a:r>
              <a:rPr lang="en-US" dirty="0" err="1">
                <a:latin typeface="Arial Narrow" panose="020B0606020202030204" pitchFamily="34" charset="0"/>
              </a:rPr>
              <a:t>Zvērinātu</a:t>
            </a:r>
            <a:r>
              <a:rPr lang="en-US" dirty="0">
                <a:latin typeface="Arial Narrow" panose="020B0606020202030204" pitchFamily="34" charset="0"/>
              </a:rPr>
              <a:t> </a:t>
            </a:r>
            <a:r>
              <a:rPr lang="en-US" dirty="0" err="1">
                <a:latin typeface="Arial Narrow" panose="020B0606020202030204" pitchFamily="34" charset="0"/>
              </a:rPr>
              <a:t>advokātu</a:t>
            </a:r>
            <a:r>
              <a:rPr lang="en-US" dirty="0">
                <a:latin typeface="Arial Narrow" panose="020B0606020202030204" pitchFamily="34" charset="0"/>
              </a:rPr>
              <a:t> </a:t>
            </a:r>
            <a:r>
              <a:rPr lang="en-US" dirty="0" err="1">
                <a:latin typeface="Arial Narrow" panose="020B0606020202030204" pitchFamily="34" charset="0"/>
              </a:rPr>
              <a:t>padomes</a:t>
            </a:r>
            <a:r>
              <a:rPr lang="en-US" dirty="0">
                <a:latin typeface="Arial Narrow" panose="020B0606020202030204" pitchFamily="34" charset="0"/>
              </a:rPr>
              <a:t> </a:t>
            </a:r>
            <a:r>
              <a:rPr lang="en-US" dirty="0" err="1">
                <a:latin typeface="Arial Narrow" panose="020B0606020202030204" pitchFamily="34" charset="0"/>
              </a:rPr>
              <a:t>pateicības</a:t>
            </a:r>
            <a:r>
              <a:rPr lang="en-US" dirty="0">
                <a:latin typeface="Arial Narrow" panose="020B0606020202030204" pitchFamily="34" charset="0"/>
              </a:rPr>
              <a:t> </a:t>
            </a:r>
            <a:r>
              <a:rPr lang="en-US" dirty="0" err="1">
                <a:latin typeface="Arial Narrow" panose="020B0606020202030204" pitchFamily="34" charset="0"/>
              </a:rPr>
              <a:t>rakstus</a:t>
            </a:r>
            <a:r>
              <a:rPr lang="en-US" dirty="0">
                <a:latin typeface="Arial Narrow" panose="020B0606020202030204" pitchFamily="34" charset="0"/>
              </a:rPr>
              <a:t> par </a:t>
            </a:r>
            <a:r>
              <a:rPr lang="en-US" dirty="0" err="1">
                <a:latin typeface="Arial Narrow" panose="020B0606020202030204" pitchFamily="34" charset="0"/>
              </a:rPr>
              <a:t>ilgstošu</a:t>
            </a:r>
            <a:r>
              <a:rPr lang="en-US" dirty="0">
                <a:latin typeface="Arial Narrow" panose="020B0606020202030204" pitchFamily="34" charset="0"/>
              </a:rPr>
              <a:t> un </a:t>
            </a:r>
            <a:r>
              <a:rPr lang="en-US" dirty="0" err="1">
                <a:latin typeface="Arial Narrow" panose="020B0606020202030204" pitchFamily="34" charset="0"/>
              </a:rPr>
              <a:t>veiksmīgu</a:t>
            </a:r>
            <a:r>
              <a:rPr lang="en-US" dirty="0">
                <a:latin typeface="Arial Narrow" panose="020B0606020202030204" pitchFamily="34" charset="0"/>
              </a:rPr>
              <a:t> </a:t>
            </a:r>
            <a:r>
              <a:rPr lang="en-US" dirty="0" err="1">
                <a:latin typeface="Arial Narrow" panose="020B0606020202030204" pitchFamily="34" charset="0"/>
              </a:rPr>
              <a:t>sadarbību</a:t>
            </a:r>
            <a:r>
              <a:rPr lang="en-US" dirty="0">
                <a:latin typeface="Arial Narrow" panose="020B0606020202030204" pitchFamily="34" charset="0"/>
              </a:rPr>
              <a:t>. </a:t>
            </a:r>
          </a:p>
          <a:p>
            <a:endParaRPr lang="lv-LV" dirty="0"/>
          </a:p>
        </p:txBody>
      </p:sp>
      <p:sp>
        <p:nvSpPr>
          <p:cNvPr id="4" name="Slide Number Placeholder 3"/>
          <p:cNvSpPr>
            <a:spLocks noGrp="1"/>
          </p:cNvSpPr>
          <p:nvPr>
            <p:ph type="sldNum" sz="quarter" idx="5"/>
          </p:nvPr>
        </p:nvSpPr>
        <p:spPr/>
        <p:txBody>
          <a:bodyPr/>
          <a:lstStyle/>
          <a:p>
            <a:fld id="{0D3E48FF-3757-4EAA-9475-F5FB8E88526B}" type="slidenum">
              <a:rPr lang="lv-LV" smtClean="0"/>
              <a:t>7</a:t>
            </a:fld>
            <a:endParaRPr lang="lv-LV"/>
          </a:p>
        </p:txBody>
      </p:sp>
    </p:spTree>
    <p:extLst>
      <p:ext uri="{BB962C8B-B14F-4D97-AF65-F5344CB8AC3E}">
        <p14:creationId xmlns:p14="http://schemas.microsoft.com/office/powerpoint/2010/main" val="3567085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Sagatavošanā</a:t>
            </a:r>
            <a:r>
              <a:rPr lang="en-US" dirty="0"/>
              <a:t> </a:t>
            </a:r>
            <a:r>
              <a:rPr lang="en-US" dirty="0" err="1"/>
              <a:t>programmas</a:t>
            </a:r>
            <a:r>
              <a:rPr lang="en-US" dirty="0"/>
              <a:t> </a:t>
            </a:r>
            <a:r>
              <a:rPr lang="en-US" dirty="0" err="1"/>
              <a:t>tiesu</a:t>
            </a:r>
            <a:r>
              <a:rPr lang="en-US" dirty="0"/>
              <a:t> </a:t>
            </a:r>
            <a:r>
              <a:rPr lang="en-US" dirty="0" err="1"/>
              <a:t>darbiniekiem</a:t>
            </a:r>
            <a:r>
              <a:rPr lang="en-US" dirty="0"/>
              <a:t>. </a:t>
            </a:r>
            <a:endParaRPr lang="lv-LV" dirty="0"/>
          </a:p>
        </p:txBody>
      </p:sp>
      <p:sp>
        <p:nvSpPr>
          <p:cNvPr id="4" name="Slide Number Placeholder 3"/>
          <p:cNvSpPr>
            <a:spLocks noGrp="1"/>
          </p:cNvSpPr>
          <p:nvPr>
            <p:ph type="sldNum" sz="quarter" idx="5"/>
          </p:nvPr>
        </p:nvSpPr>
        <p:spPr/>
        <p:txBody>
          <a:bodyPr/>
          <a:lstStyle/>
          <a:p>
            <a:fld id="{0D3E48FF-3757-4EAA-9475-F5FB8E88526B}" type="slidenum">
              <a:rPr lang="lv-LV" smtClean="0"/>
              <a:t>11</a:t>
            </a:fld>
            <a:endParaRPr lang="lv-LV"/>
          </a:p>
        </p:txBody>
      </p:sp>
    </p:spTree>
    <p:extLst>
      <p:ext uri="{BB962C8B-B14F-4D97-AF65-F5344CB8AC3E}">
        <p14:creationId xmlns:p14="http://schemas.microsoft.com/office/powerpoint/2010/main" val="78078521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5/16/2024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5/16/2024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5/16/2024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5/16/2024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5/16/2024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5/16/2024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6.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0BBB5-E3E4-4193-B143-C3D723F5ED21}"/>
              </a:ext>
            </a:extLst>
          </p:cNvPr>
          <p:cNvSpPr>
            <a:spLocks noGrp="1"/>
          </p:cNvSpPr>
          <p:nvPr>
            <p:ph type="ctrTitle"/>
          </p:nvPr>
        </p:nvSpPr>
        <p:spPr>
          <a:xfrm>
            <a:off x="1069848" y="1399032"/>
            <a:ext cx="10459122" cy="3035808"/>
          </a:xfrm>
        </p:spPr>
        <p:txBody>
          <a:bodyPr/>
          <a:lstStyle/>
          <a:p>
            <a:r>
              <a:rPr lang="lv-LV" sz="7200" dirty="0">
                <a:latin typeface="Arial Narrow" panose="020B0606020202030204" pitchFamily="34" charset="0"/>
              </a:rPr>
              <a:t>LTMC 29 gadi</a:t>
            </a:r>
          </a:p>
        </p:txBody>
      </p:sp>
      <p:sp>
        <p:nvSpPr>
          <p:cNvPr id="3" name="Subtitle 2">
            <a:extLst>
              <a:ext uri="{FF2B5EF4-FFF2-40B4-BE49-F238E27FC236}">
                <a16:creationId xmlns:a16="http://schemas.microsoft.com/office/drawing/2014/main" id="{0066A0FC-98EC-4ADB-B95C-E9421CA56CF6}"/>
              </a:ext>
            </a:extLst>
          </p:cNvPr>
          <p:cNvSpPr>
            <a:spLocks noGrp="1"/>
          </p:cNvSpPr>
          <p:nvPr>
            <p:ph type="subTitle" idx="1"/>
          </p:nvPr>
        </p:nvSpPr>
        <p:spPr>
          <a:xfrm>
            <a:off x="1113536" y="4389120"/>
            <a:ext cx="7891272" cy="1069848"/>
          </a:xfrm>
        </p:spPr>
        <p:txBody>
          <a:bodyPr/>
          <a:lstStyle/>
          <a:p>
            <a:r>
              <a:rPr lang="en-US" dirty="0"/>
              <a:t>1995. gads - 2024. gads</a:t>
            </a:r>
            <a:endParaRPr lang="lv-LV" dirty="0"/>
          </a:p>
        </p:txBody>
      </p:sp>
      <p:pic>
        <p:nvPicPr>
          <p:cNvPr id="6" name="Picture 5">
            <a:extLst>
              <a:ext uri="{FF2B5EF4-FFF2-40B4-BE49-F238E27FC236}">
                <a16:creationId xmlns:a16="http://schemas.microsoft.com/office/drawing/2014/main" id="{6B3D574D-D090-43FE-A6CC-08D711A7B14C}"/>
              </a:ext>
            </a:extLst>
          </p:cNvPr>
          <p:cNvPicPr>
            <a:picLocks noChangeAspect="1"/>
          </p:cNvPicPr>
          <p:nvPr/>
        </p:nvPicPr>
        <p:blipFill>
          <a:blip r:embed="rId2"/>
          <a:stretch>
            <a:fillRect/>
          </a:stretch>
        </p:blipFill>
        <p:spPr>
          <a:xfrm>
            <a:off x="7414740" y="1544320"/>
            <a:ext cx="2613180" cy="2465744"/>
          </a:xfrm>
          <a:prstGeom prst="rect">
            <a:avLst/>
          </a:prstGeom>
        </p:spPr>
      </p:pic>
    </p:spTree>
    <p:extLst>
      <p:ext uri="{BB962C8B-B14F-4D97-AF65-F5344CB8AC3E}">
        <p14:creationId xmlns:p14="http://schemas.microsoft.com/office/powerpoint/2010/main" val="4003876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C011-65FE-4FA7-97DE-E67251EC3D19}"/>
              </a:ext>
            </a:extLst>
          </p:cNvPr>
          <p:cNvSpPr>
            <a:spLocks noGrp="1"/>
          </p:cNvSpPr>
          <p:nvPr>
            <p:ph type="title"/>
          </p:nvPr>
        </p:nvSpPr>
        <p:spPr/>
        <p:txBody>
          <a:bodyPr/>
          <a:lstStyle/>
          <a:p>
            <a:r>
              <a:rPr lang="en-US" dirty="0">
                <a:latin typeface="Arial Narrow" panose="020B0606020202030204" pitchFamily="34" charset="0"/>
              </a:rPr>
              <a:t>LTMC - </a:t>
            </a:r>
            <a:r>
              <a:rPr lang="en-US" dirty="0" err="1">
                <a:latin typeface="Arial Narrow" panose="020B0606020202030204" pitchFamily="34" charset="0"/>
              </a:rPr>
              <a:t>mantojums</a:t>
            </a:r>
            <a:endParaRPr lang="lv-LV"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100F2A31-C499-4C23-A663-807ABC15CFC9}"/>
              </a:ext>
            </a:extLst>
          </p:cNvPr>
          <p:cNvSpPr>
            <a:spLocks noGrp="1"/>
          </p:cNvSpPr>
          <p:nvPr>
            <p:ph idx="1"/>
          </p:nvPr>
        </p:nvSpPr>
        <p:spPr>
          <a:xfrm>
            <a:off x="650240" y="2228386"/>
            <a:ext cx="8483600" cy="3938734"/>
          </a:xfrm>
        </p:spPr>
        <p:txBody>
          <a:bodyPr>
            <a:noAutofit/>
          </a:bodyPr>
          <a:lstStyle/>
          <a:p>
            <a:pPr marL="0" lvl="0" indent="0">
              <a:buNone/>
            </a:pPr>
            <a:r>
              <a:rPr lang="lv-LV" sz="2200" b="1" dirty="0">
                <a:latin typeface="Arial Narrow" panose="020B0606020202030204" pitchFamily="34" charset="0"/>
              </a:rPr>
              <a:t>Tiesnešu ar pieredzi programma</a:t>
            </a:r>
            <a:r>
              <a:rPr lang="lv-LV" sz="2200" dirty="0">
                <a:latin typeface="Arial Narrow" panose="020B0606020202030204" pitchFamily="34" charset="0"/>
              </a:rPr>
              <a:t>:</a:t>
            </a:r>
          </a:p>
          <a:p>
            <a:r>
              <a:rPr lang="lv-LV" sz="2200" dirty="0">
                <a:latin typeface="Arial Narrow" panose="020B0606020202030204" pitchFamily="34" charset="0"/>
              </a:rPr>
              <a:t>Katrā tiesību nozarē pilnveidotas programmas un paplašināts tēmu piedāvājums;</a:t>
            </a:r>
          </a:p>
          <a:p>
            <a:r>
              <a:rPr lang="lv-LV" sz="2200" dirty="0">
                <a:latin typeface="Arial Narrow" panose="020B0606020202030204" pitchFamily="34" charset="0"/>
              </a:rPr>
              <a:t>Izveidotas jaunas nejuridisko tēmu programmas;</a:t>
            </a:r>
          </a:p>
          <a:p>
            <a:r>
              <a:rPr lang="lv-LV" sz="2200" dirty="0">
                <a:latin typeface="Arial Narrow" panose="020B0606020202030204" pitchFamily="34" charset="0"/>
              </a:rPr>
              <a:t>Apjomīga cilvēktiesību un ES tiesību mācību programma;</a:t>
            </a:r>
          </a:p>
          <a:p>
            <a:r>
              <a:rPr lang="lv-LV" sz="2200" dirty="0">
                <a:latin typeface="Arial Narrow" panose="020B0606020202030204" pitchFamily="34" charset="0"/>
              </a:rPr>
              <a:t>Ģeopolitika, sociālais konteksts</a:t>
            </a:r>
            <a:r>
              <a:rPr lang="en-US" sz="2200" dirty="0">
                <a:latin typeface="Arial Narrow" panose="020B0606020202030204" pitchFamily="34" charset="0"/>
              </a:rPr>
              <a:t>;</a:t>
            </a:r>
            <a:endParaRPr lang="lv-LV" sz="2200" dirty="0">
              <a:latin typeface="Arial Narrow" panose="020B0606020202030204" pitchFamily="34" charset="0"/>
            </a:endParaRPr>
          </a:p>
          <a:p>
            <a:r>
              <a:rPr lang="lv-LV" sz="2200" dirty="0">
                <a:latin typeface="Arial Narrow" panose="020B0606020202030204" pitchFamily="34" charset="0"/>
              </a:rPr>
              <a:t>Programmas tiesnešiem – lektoriem, tiesnešiem – </a:t>
            </a:r>
            <a:r>
              <a:rPr lang="lv-LV" sz="2200" dirty="0" err="1">
                <a:latin typeface="Arial Narrow" panose="020B0606020202030204" pitchFamily="34" charset="0"/>
              </a:rPr>
              <a:t>mentoriem</a:t>
            </a:r>
            <a:r>
              <a:rPr lang="lv-LV" sz="2200" dirty="0">
                <a:latin typeface="Arial Narrow" panose="020B0606020202030204" pitchFamily="34" charset="0"/>
              </a:rPr>
              <a:t>, tiesnešiem pašpārvaldē;</a:t>
            </a:r>
          </a:p>
          <a:p>
            <a:r>
              <a:rPr lang="lv-LV" sz="2200" dirty="0">
                <a:latin typeface="Arial Narrow" panose="020B0606020202030204" pitchFamily="34" charset="0"/>
              </a:rPr>
              <a:t>Starpnozaru mācības – piemēram, administratīvo un civiltiesību jomās vai krimināltiesību un ekonomisko lietu jautājumi</a:t>
            </a:r>
            <a:r>
              <a:rPr lang="en-US" sz="2200" dirty="0">
                <a:latin typeface="Arial Narrow" panose="020B0606020202030204" pitchFamily="34" charset="0"/>
              </a:rPr>
              <a:t>.</a:t>
            </a:r>
            <a:endParaRPr lang="lv-LV" sz="2200" dirty="0">
              <a:latin typeface="Arial Narrow" panose="020B0606020202030204" pitchFamily="34" charset="0"/>
            </a:endParaRPr>
          </a:p>
        </p:txBody>
      </p:sp>
      <p:graphicFrame>
        <p:nvGraphicFramePr>
          <p:cNvPr id="4" name="Object 3">
            <a:extLst>
              <a:ext uri="{FF2B5EF4-FFF2-40B4-BE49-F238E27FC236}">
                <a16:creationId xmlns:a16="http://schemas.microsoft.com/office/drawing/2014/main" id="{58F9E02F-D15E-49D7-A2FE-A903864DDA5C}"/>
              </a:ext>
            </a:extLst>
          </p:cNvPr>
          <p:cNvGraphicFramePr>
            <a:graphicFrameLocks noChangeAspect="1"/>
          </p:cNvGraphicFramePr>
          <p:nvPr/>
        </p:nvGraphicFramePr>
        <p:xfrm>
          <a:off x="9383617" y="3653744"/>
          <a:ext cx="2508962" cy="2365842"/>
        </p:xfrm>
        <a:graphic>
          <a:graphicData uri="http://schemas.openxmlformats.org/presentationml/2006/ole">
            <mc:AlternateContent xmlns:mc="http://schemas.openxmlformats.org/markup-compatibility/2006">
              <mc:Choice xmlns:v="urn:schemas-microsoft-com:vml" Requires="v">
                <p:oleObj spid="_x0000_s14353" name="Acrobat Document" r:id="rId3" imgW="3200400" imgH="3017379" progId="Acrobat.Document.DC">
                  <p:embed/>
                </p:oleObj>
              </mc:Choice>
              <mc:Fallback>
                <p:oleObj name="Acrobat Document" r:id="rId3" imgW="3200400" imgH="3017379" progId="Acrobat.Document.DC">
                  <p:embed/>
                  <p:pic>
                    <p:nvPicPr>
                      <p:cNvPr id="4" name="Object 3">
                        <a:extLst>
                          <a:ext uri="{FF2B5EF4-FFF2-40B4-BE49-F238E27FC236}">
                            <a16:creationId xmlns:a16="http://schemas.microsoft.com/office/drawing/2014/main" id="{58F9E02F-D15E-49D7-A2FE-A903864DDA5C}"/>
                          </a:ext>
                        </a:extLst>
                      </p:cNvPr>
                      <p:cNvPicPr/>
                      <p:nvPr/>
                    </p:nvPicPr>
                    <p:blipFill>
                      <a:blip r:embed="rId4"/>
                      <a:stretch>
                        <a:fillRect/>
                      </a:stretch>
                    </p:blipFill>
                    <p:spPr>
                      <a:xfrm>
                        <a:off x="9383617" y="3653744"/>
                        <a:ext cx="2508962" cy="2365842"/>
                      </a:xfrm>
                      <a:prstGeom prst="rect">
                        <a:avLst/>
                      </a:prstGeom>
                    </p:spPr>
                  </p:pic>
                </p:oleObj>
              </mc:Fallback>
            </mc:AlternateContent>
          </a:graphicData>
        </a:graphic>
      </p:graphicFrame>
    </p:spTree>
    <p:extLst>
      <p:ext uri="{BB962C8B-B14F-4D97-AF65-F5344CB8AC3E}">
        <p14:creationId xmlns:p14="http://schemas.microsoft.com/office/powerpoint/2010/main" val="1975040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C011-65FE-4FA7-97DE-E67251EC3D19}"/>
              </a:ext>
            </a:extLst>
          </p:cNvPr>
          <p:cNvSpPr>
            <a:spLocks noGrp="1"/>
          </p:cNvSpPr>
          <p:nvPr>
            <p:ph type="title"/>
          </p:nvPr>
        </p:nvSpPr>
        <p:spPr/>
        <p:txBody>
          <a:bodyPr/>
          <a:lstStyle/>
          <a:p>
            <a:r>
              <a:rPr lang="en-US" dirty="0">
                <a:latin typeface="Arial Narrow" panose="020B0606020202030204" pitchFamily="34" charset="0"/>
              </a:rPr>
              <a:t>LTMC - </a:t>
            </a:r>
            <a:r>
              <a:rPr lang="lv-LV" dirty="0">
                <a:latin typeface="Arial Narrow" panose="020B0606020202030204" pitchFamily="34" charset="0"/>
              </a:rPr>
              <a:t>mantojums</a:t>
            </a:r>
          </a:p>
        </p:txBody>
      </p:sp>
      <p:sp>
        <p:nvSpPr>
          <p:cNvPr id="3" name="Content Placeholder 2">
            <a:extLst>
              <a:ext uri="{FF2B5EF4-FFF2-40B4-BE49-F238E27FC236}">
                <a16:creationId xmlns:a16="http://schemas.microsoft.com/office/drawing/2014/main" id="{100F2A31-C499-4C23-A663-807ABC15CFC9}"/>
              </a:ext>
            </a:extLst>
          </p:cNvPr>
          <p:cNvSpPr>
            <a:spLocks noGrp="1"/>
          </p:cNvSpPr>
          <p:nvPr>
            <p:ph idx="1"/>
          </p:nvPr>
        </p:nvSpPr>
        <p:spPr>
          <a:xfrm>
            <a:off x="690880" y="2173820"/>
            <a:ext cx="8483600" cy="3938734"/>
          </a:xfrm>
        </p:spPr>
        <p:txBody>
          <a:bodyPr>
            <a:noAutofit/>
          </a:bodyPr>
          <a:lstStyle/>
          <a:p>
            <a:pPr marL="0" lvl="0" indent="0">
              <a:buNone/>
            </a:pPr>
            <a:r>
              <a:rPr lang="lv-LV" b="1" dirty="0">
                <a:latin typeface="Arial Narrow" panose="020B0606020202030204" pitchFamily="34" charset="0"/>
              </a:rPr>
              <a:t>Tiesu vadītāji</a:t>
            </a:r>
            <a:r>
              <a:rPr lang="en-US" b="1" dirty="0" err="1">
                <a:latin typeface="Arial Narrow" panose="020B0606020202030204" pitchFamily="34" charset="0"/>
              </a:rPr>
              <a:t>em</a:t>
            </a:r>
            <a:r>
              <a:rPr lang="lv-LV" b="1" dirty="0">
                <a:latin typeface="Arial Narrow" panose="020B0606020202030204" pitchFamily="34" charset="0"/>
              </a:rPr>
              <a:t> un vietniekiem 3</a:t>
            </a:r>
            <a:r>
              <a:rPr lang="lv-LV" dirty="0">
                <a:latin typeface="Arial Narrow" panose="020B0606020202030204" pitchFamily="34" charset="0"/>
              </a:rPr>
              <a:t> līmeņu </a:t>
            </a:r>
            <a:r>
              <a:rPr lang="en-US" dirty="0" err="1">
                <a:latin typeface="Arial Narrow" panose="020B0606020202030204" pitchFamily="34" charset="0"/>
              </a:rPr>
              <a:t>prasmju</a:t>
            </a:r>
            <a:r>
              <a:rPr lang="en-US" dirty="0">
                <a:latin typeface="Arial Narrow" panose="020B0606020202030204" pitchFamily="34" charset="0"/>
              </a:rPr>
              <a:t> </a:t>
            </a:r>
            <a:r>
              <a:rPr lang="lv-LV" dirty="0">
                <a:latin typeface="Arial Narrow" panose="020B0606020202030204" pitchFamily="34" charset="0"/>
              </a:rPr>
              <a:t>programmas piedāvājum</a:t>
            </a:r>
            <a:r>
              <a:rPr lang="en-US" dirty="0">
                <a:latin typeface="Arial Narrow" panose="020B0606020202030204" pitchFamily="34" charset="0"/>
              </a:rPr>
              <a:t>s</a:t>
            </a:r>
            <a:r>
              <a:rPr lang="lv-LV" dirty="0">
                <a:latin typeface="Arial Narrow" panose="020B0606020202030204" pitchFamily="34" charset="0"/>
              </a:rPr>
              <a:t>:</a:t>
            </a:r>
          </a:p>
          <a:p>
            <a:pPr lvl="1"/>
            <a:r>
              <a:rPr lang="lv-LV" sz="2000" dirty="0">
                <a:latin typeface="Arial Narrow" panose="020B0606020202030204" pitchFamily="34" charset="0"/>
              </a:rPr>
              <a:t>Ievada programmas mērķis ir nodrošināt </a:t>
            </a:r>
            <a:r>
              <a:rPr lang="lv-LV" sz="2000" b="1" dirty="0">
                <a:latin typeface="Arial Narrow" panose="020B0606020202030204" pitchFamily="34" charset="0"/>
              </a:rPr>
              <a:t>potenciālā tiesas priekšsēdētāja sagatavošanu</a:t>
            </a:r>
            <a:r>
              <a:rPr lang="lv-LV" sz="2000" dirty="0">
                <a:latin typeface="Arial Narrow" panose="020B0606020202030204" pitchFamily="34" charset="0"/>
              </a:rPr>
              <a:t> atlasei, primāri sniedzot ieskatu tiesas vadītāja pienākumos un izaicinājumos, kā arī attīstot personiskās līderības un saskarsmes </a:t>
            </a:r>
            <a:r>
              <a:rPr lang="en-US" sz="2000" dirty="0" err="1">
                <a:latin typeface="Arial Narrow" panose="020B0606020202030204" pitchFamily="34" charset="0"/>
              </a:rPr>
              <a:t>prasmes</a:t>
            </a:r>
            <a:r>
              <a:rPr lang="en-US" sz="2000" dirty="0">
                <a:latin typeface="Arial Narrow" panose="020B0606020202030204" pitchFamily="34" charset="0"/>
              </a:rPr>
              <a:t>;</a:t>
            </a:r>
            <a:endParaRPr lang="lv-LV" sz="2000" dirty="0">
              <a:latin typeface="Arial Narrow" panose="020B0606020202030204" pitchFamily="34" charset="0"/>
            </a:endParaRPr>
          </a:p>
          <a:p>
            <a:pPr lvl="1"/>
            <a:r>
              <a:rPr lang="lv-LV" sz="2000" dirty="0">
                <a:latin typeface="Arial Narrow" panose="020B0606020202030204" pitchFamily="34" charset="0"/>
              </a:rPr>
              <a:t>Programmas 2. un 3. līmeņi  </a:t>
            </a:r>
            <a:r>
              <a:rPr lang="lv-LV" sz="2000" b="1" dirty="0">
                <a:latin typeface="Arial Narrow" panose="020B0606020202030204" pitchFamily="34" charset="0"/>
              </a:rPr>
              <a:t>vadītājam līdz 2 gadu pieredzei un pieredzējušam tiesas vadītājam</a:t>
            </a:r>
            <a:r>
              <a:rPr lang="lv-LV" sz="2000" dirty="0">
                <a:latin typeface="Arial Narrow" panose="020B0606020202030204" pitchFamily="34" charset="0"/>
              </a:rPr>
              <a:t> skar vienus un tos pašus segmentus, bet padziļināti</a:t>
            </a:r>
            <a:r>
              <a:rPr lang="en-US" sz="2000" dirty="0">
                <a:latin typeface="Arial Narrow" panose="020B0606020202030204" pitchFamily="34" charset="0"/>
              </a:rPr>
              <a:t>:</a:t>
            </a:r>
            <a:endParaRPr lang="lv-LV" sz="2000" dirty="0">
              <a:latin typeface="Arial Narrow" panose="020B0606020202030204" pitchFamily="34" charset="0"/>
            </a:endParaRPr>
          </a:p>
          <a:p>
            <a:pPr lvl="2"/>
            <a:r>
              <a:rPr lang="en-US" sz="1800" dirty="0">
                <a:latin typeface="Arial Narrow" panose="020B0606020202030204" pitchFamily="34" charset="0"/>
              </a:rPr>
              <a:t>m</a:t>
            </a:r>
            <a:r>
              <a:rPr lang="lv-LV" sz="1800" dirty="0" err="1">
                <a:latin typeface="Arial Narrow" panose="020B0606020202030204" pitchFamily="34" charset="0"/>
              </a:rPr>
              <a:t>ikro</a:t>
            </a:r>
            <a:r>
              <a:rPr lang="lv-LV" sz="1800" dirty="0">
                <a:latin typeface="Arial Narrow" panose="020B0606020202030204" pitchFamily="34" charset="0"/>
              </a:rPr>
              <a:t> līmenis</a:t>
            </a:r>
          </a:p>
          <a:p>
            <a:pPr lvl="2"/>
            <a:r>
              <a:rPr lang="lv-LV" sz="1800" dirty="0" err="1">
                <a:latin typeface="Arial Narrow" panose="020B0606020202030204" pitchFamily="34" charset="0"/>
              </a:rPr>
              <a:t>mezo</a:t>
            </a:r>
            <a:r>
              <a:rPr lang="lv-LV" sz="1800" dirty="0">
                <a:latin typeface="Arial Narrow" panose="020B0606020202030204" pitchFamily="34" charset="0"/>
              </a:rPr>
              <a:t> līmenis</a:t>
            </a:r>
          </a:p>
          <a:p>
            <a:pPr lvl="2"/>
            <a:r>
              <a:rPr lang="lv-LV" sz="1800" dirty="0">
                <a:latin typeface="Arial Narrow" panose="020B0606020202030204" pitchFamily="34" charset="0"/>
              </a:rPr>
              <a:t>makro līmenis</a:t>
            </a:r>
          </a:p>
          <a:p>
            <a:pPr marL="548640" lvl="2" indent="0">
              <a:buNone/>
            </a:pPr>
            <a:r>
              <a:rPr lang="lv-LV" sz="2000" dirty="0">
                <a:latin typeface="Arial Narrow" panose="020B0606020202030204" pitchFamily="34" charset="0"/>
              </a:rPr>
              <a:t>stiprina tiesas priekšsēdētāja kā </a:t>
            </a:r>
            <a:r>
              <a:rPr lang="lv-LV" sz="2000" b="1" dirty="0">
                <a:latin typeface="Arial Narrow" panose="020B0606020202030204" pitchFamily="34" charset="0"/>
              </a:rPr>
              <a:t>līdera un vadītāja iemaņas </a:t>
            </a:r>
            <a:r>
              <a:rPr lang="lv-LV" sz="2000" dirty="0">
                <a:latin typeface="Arial Narrow" panose="020B0606020202030204" pitchFamily="34" charset="0"/>
              </a:rPr>
              <a:t>un nepieciešamās prasmes. Programma pieredzējušam tiesas vadītājam no piedāvātā satura tiek precizēta, apzinot faktiskās vajadzības</a:t>
            </a:r>
            <a:r>
              <a:rPr lang="en-US" sz="2000" dirty="0">
                <a:latin typeface="Arial Narrow" panose="020B0606020202030204" pitchFamily="34" charset="0"/>
              </a:rPr>
              <a:t>.</a:t>
            </a:r>
            <a:endParaRPr lang="lv-LV" sz="2000" dirty="0">
              <a:latin typeface="Arial Narrow" panose="020B0606020202030204" pitchFamily="34" charset="0"/>
            </a:endParaRPr>
          </a:p>
          <a:p>
            <a:endParaRPr lang="en-US" sz="2200" dirty="0">
              <a:latin typeface="Arial Narrow" panose="020B0606020202030204" pitchFamily="34" charset="0"/>
            </a:endParaRPr>
          </a:p>
        </p:txBody>
      </p:sp>
      <p:graphicFrame>
        <p:nvGraphicFramePr>
          <p:cNvPr id="4" name="Object 3">
            <a:extLst>
              <a:ext uri="{FF2B5EF4-FFF2-40B4-BE49-F238E27FC236}">
                <a16:creationId xmlns:a16="http://schemas.microsoft.com/office/drawing/2014/main" id="{58F9E02F-D15E-49D7-A2FE-A903864DDA5C}"/>
              </a:ext>
            </a:extLst>
          </p:cNvPr>
          <p:cNvGraphicFramePr>
            <a:graphicFrameLocks noChangeAspect="1"/>
          </p:cNvGraphicFramePr>
          <p:nvPr/>
        </p:nvGraphicFramePr>
        <p:xfrm>
          <a:off x="9383617" y="3653744"/>
          <a:ext cx="2508962" cy="2365842"/>
        </p:xfrm>
        <a:graphic>
          <a:graphicData uri="http://schemas.openxmlformats.org/presentationml/2006/ole">
            <mc:AlternateContent xmlns:mc="http://schemas.openxmlformats.org/markup-compatibility/2006">
              <mc:Choice xmlns:v="urn:schemas-microsoft-com:vml" Requires="v">
                <p:oleObj spid="_x0000_s15375" name="Acrobat Document" r:id="rId4" imgW="3200400" imgH="3017379" progId="Acrobat.Document.DC">
                  <p:embed/>
                </p:oleObj>
              </mc:Choice>
              <mc:Fallback>
                <p:oleObj name="Acrobat Document" r:id="rId4" imgW="3200400" imgH="3017379" progId="Acrobat.Document.DC">
                  <p:embed/>
                  <p:pic>
                    <p:nvPicPr>
                      <p:cNvPr id="4" name="Object 3">
                        <a:extLst>
                          <a:ext uri="{FF2B5EF4-FFF2-40B4-BE49-F238E27FC236}">
                            <a16:creationId xmlns:a16="http://schemas.microsoft.com/office/drawing/2014/main" id="{58F9E02F-D15E-49D7-A2FE-A903864DDA5C}"/>
                          </a:ext>
                        </a:extLst>
                      </p:cNvPr>
                      <p:cNvPicPr/>
                      <p:nvPr/>
                    </p:nvPicPr>
                    <p:blipFill>
                      <a:blip r:embed="rId5"/>
                      <a:stretch>
                        <a:fillRect/>
                      </a:stretch>
                    </p:blipFill>
                    <p:spPr>
                      <a:xfrm>
                        <a:off x="9383617" y="3653744"/>
                        <a:ext cx="2508962" cy="2365842"/>
                      </a:xfrm>
                      <a:prstGeom prst="rect">
                        <a:avLst/>
                      </a:prstGeom>
                    </p:spPr>
                  </p:pic>
                </p:oleObj>
              </mc:Fallback>
            </mc:AlternateContent>
          </a:graphicData>
        </a:graphic>
      </p:graphicFrame>
    </p:spTree>
    <p:extLst>
      <p:ext uri="{BB962C8B-B14F-4D97-AF65-F5344CB8AC3E}">
        <p14:creationId xmlns:p14="http://schemas.microsoft.com/office/powerpoint/2010/main" val="434486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C011-65FE-4FA7-97DE-E67251EC3D19}"/>
              </a:ext>
            </a:extLst>
          </p:cNvPr>
          <p:cNvSpPr>
            <a:spLocks noGrp="1"/>
          </p:cNvSpPr>
          <p:nvPr>
            <p:ph type="title"/>
          </p:nvPr>
        </p:nvSpPr>
        <p:spPr/>
        <p:txBody>
          <a:bodyPr/>
          <a:lstStyle/>
          <a:p>
            <a:r>
              <a:rPr lang="lv-LV" dirty="0">
                <a:latin typeface="Arial Narrow" panose="020B0606020202030204" pitchFamily="34" charset="0"/>
              </a:rPr>
              <a:t>LTMC - mantojums</a:t>
            </a:r>
          </a:p>
        </p:txBody>
      </p:sp>
      <p:sp>
        <p:nvSpPr>
          <p:cNvPr id="3" name="Content Placeholder 2">
            <a:extLst>
              <a:ext uri="{FF2B5EF4-FFF2-40B4-BE49-F238E27FC236}">
                <a16:creationId xmlns:a16="http://schemas.microsoft.com/office/drawing/2014/main" id="{100F2A31-C499-4C23-A663-807ABC15CFC9}"/>
              </a:ext>
            </a:extLst>
          </p:cNvPr>
          <p:cNvSpPr>
            <a:spLocks noGrp="1"/>
          </p:cNvSpPr>
          <p:nvPr>
            <p:ph idx="1"/>
          </p:nvPr>
        </p:nvSpPr>
        <p:spPr>
          <a:xfrm>
            <a:off x="985520" y="2041228"/>
            <a:ext cx="8483600" cy="3938734"/>
          </a:xfrm>
        </p:spPr>
        <p:txBody>
          <a:bodyPr>
            <a:noAutofit/>
          </a:bodyPr>
          <a:lstStyle/>
          <a:p>
            <a:pPr marL="0" lvl="0" indent="0">
              <a:buNone/>
            </a:pPr>
            <a:r>
              <a:rPr lang="lv-LV" b="1" dirty="0">
                <a:latin typeface="Arial Narrow" panose="020B0606020202030204" pitchFamily="34" charset="0"/>
              </a:rPr>
              <a:t>E</a:t>
            </a:r>
            <a:r>
              <a:rPr lang="en-US" b="1" dirty="0">
                <a:latin typeface="Arial Narrow" panose="020B0606020202030204" pitchFamily="34" charset="0"/>
              </a:rPr>
              <a:t>-</a:t>
            </a:r>
            <a:r>
              <a:rPr lang="lv-LV" b="1" dirty="0">
                <a:latin typeface="Arial Narrow" panose="020B0606020202030204" pitchFamily="34" charset="0"/>
              </a:rPr>
              <a:t>vides programmas:</a:t>
            </a:r>
          </a:p>
          <a:p>
            <a:pPr marL="726948" lvl="2" indent="-342900"/>
            <a:r>
              <a:rPr lang="lv-LV" sz="2000" dirty="0">
                <a:latin typeface="Arial Narrow" panose="020B0606020202030204" pitchFamily="34" charset="0"/>
              </a:rPr>
              <a:t>Darbs tiesā: Ievadkurss</a:t>
            </a:r>
          </a:p>
          <a:p>
            <a:pPr marL="726948" lvl="2" indent="-342900"/>
            <a:r>
              <a:rPr lang="lv-LV" sz="2000" dirty="0">
                <a:latin typeface="Arial Narrow" panose="020B0606020202030204" pitchFamily="34" charset="0"/>
              </a:rPr>
              <a:t>Ētika un tiesu darbinieka loma tiesas tēla veidošanā</a:t>
            </a:r>
          </a:p>
          <a:p>
            <a:pPr marL="726948" lvl="2" indent="-342900"/>
            <a:r>
              <a:rPr lang="lv-LV" sz="2000" dirty="0">
                <a:latin typeface="Arial Narrow" panose="020B0606020202030204" pitchFamily="34" charset="0"/>
              </a:rPr>
              <a:t>Pieteikuma pieļaujamība administratīvai tiesai</a:t>
            </a:r>
          </a:p>
          <a:p>
            <a:pPr marL="726948" lvl="2" indent="-342900"/>
            <a:r>
              <a:rPr lang="lv-LV" sz="2000" dirty="0">
                <a:latin typeface="Arial Narrow" panose="020B0606020202030204" pitchFamily="34" charset="0"/>
              </a:rPr>
              <a:t>Datubāzes tiesu darbā</a:t>
            </a:r>
          </a:p>
          <a:p>
            <a:pPr marL="726948" lvl="2" indent="-342900"/>
            <a:r>
              <a:rPr lang="lv-LV" sz="2000" dirty="0">
                <a:latin typeface="Arial Narrow" panose="020B0606020202030204" pitchFamily="34" charset="0"/>
              </a:rPr>
              <a:t>Liecinieku pratināšana un melu psiholoģija</a:t>
            </a:r>
          </a:p>
          <a:p>
            <a:pPr marL="726948" lvl="2" indent="-342900"/>
            <a:r>
              <a:rPr lang="lv-LV" sz="2000" dirty="0">
                <a:latin typeface="Arial Narrow" panose="020B0606020202030204" pitchFamily="34" charset="0"/>
              </a:rPr>
              <a:t>Par cilvēkiem ar dažāda veida invaliditāti</a:t>
            </a:r>
          </a:p>
          <a:p>
            <a:pPr marL="0" indent="-164592">
              <a:buNone/>
            </a:pPr>
            <a:r>
              <a:rPr lang="lv-LV" dirty="0">
                <a:latin typeface="Arial Narrow" panose="020B0606020202030204" pitchFamily="34" charset="0"/>
              </a:rPr>
              <a:t>Tiek pilnveidot</a:t>
            </a:r>
            <a:r>
              <a:rPr lang="en-US" dirty="0">
                <a:latin typeface="Arial Narrow" panose="020B0606020202030204" pitchFamily="34" charset="0"/>
              </a:rPr>
              <a:t>as </a:t>
            </a:r>
            <a:r>
              <a:rPr lang="en-US" dirty="0" err="1">
                <a:latin typeface="Arial Narrow" panose="020B0606020202030204" pitchFamily="34" charset="0"/>
              </a:rPr>
              <a:t>programmas</a:t>
            </a:r>
            <a:r>
              <a:rPr lang="lv-LV" dirty="0">
                <a:latin typeface="Arial Narrow" panose="020B0606020202030204" pitchFamily="34" charset="0"/>
              </a:rPr>
              <a:t>:</a:t>
            </a:r>
          </a:p>
          <a:p>
            <a:pPr marL="726948" lvl="2" indent="-342900"/>
            <a:r>
              <a:rPr lang="lv-LV" sz="2000" dirty="0">
                <a:latin typeface="Arial Narrow" panose="020B0606020202030204" pitchFamily="34" charset="0"/>
              </a:rPr>
              <a:t>Starptautiskā tiesiskā sadarbība krimināllietās</a:t>
            </a:r>
          </a:p>
          <a:p>
            <a:pPr marL="726948" lvl="2" indent="-342900"/>
            <a:r>
              <a:rPr lang="lv-LV" sz="2000" dirty="0">
                <a:latin typeface="Arial Narrow" panose="020B0606020202030204" pitchFamily="34" charset="0"/>
              </a:rPr>
              <a:t>Starptautiskā tiesiskā sadarbība civillietās</a:t>
            </a:r>
          </a:p>
          <a:p>
            <a:endParaRPr lang="en-US" sz="2200" dirty="0">
              <a:latin typeface="Arial Narrow" panose="020B0606020202030204" pitchFamily="34" charset="0"/>
            </a:endParaRPr>
          </a:p>
        </p:txBody>
      </p:sp>
      <p:graphicFrame>
        <p:nvGraphicFramePr>
          <p:cNvPr id="4" name="Object 3">
            <a:extLst>
              <a:ext uri="{FF2B5EF4-FFF2-40B4-BE49-F238E27FC236}">
                <a16:creationId xmlns:a16="http://schemas.microsoft.com/office/drawing/2014/main" id="{58F9E02F-D15E-49D7-A2FE-A903864DDA5C}"/>
              </a:ext>
            </a:extLst>
          </p:cNvPr>
          <p:cNvGraphicFramePr>
            <a:graphicFrameLocks noChangeAspect="1"/>
          </p:cNvGraphicFramePr>
          <p:nvPr/>
        </p:nvGraphicFramePr>
        <p:xfrm>
          <a:off x="9383617" y="3653744"/>
          <a:ext cx="2508962" cy="2365842"/>
        </p:xfrm>
        <a:graphic>
          <a:graphicData uri="http://schemas.openxmlformats.org/presentationml/2006/ole">
            <mc:AlternateContent xmlns:mc="http://schemas.openxmlformats.org/markup-compatibility/2006">
              <mc:Choice xmlns:v="urn:schemas-microsoft-com:vml" Requires="v">
                <p:oleObj spid="_x0000_s18443" name="Acrobat Document" r:id="rId3" imgW="3200400" imgH="3017379" progId="Acrobat.Document.DC">
                  <p:embed/>
                </p:oleObj>
              </mc:Choice>
              <mc:Fallback>
                <p:oleObj name="Acrobat Document" r:id="rId3" imgW="3200400" imgH="3017379" progId="Acrobat.Document.DC">
                  <p:embed/>
                  <p:pic>
                    <p:nvPicPr>
                      <p:cNvPr id="4" name="Object 3">
                        <a:extLst>
                          <a:ext uri="{FF2B5EF4-FFF2-40B4-BE49-F238E27FC236}">
                            <a16:creationId xmlns:a16="http://schemas.microsoft.com/office/drawing/2014/main" id="{58F9E02F-D15E-49D7-A2FE-A903864DDA5C}"/>
                          </a:ext>
                        </a:extLst>
                      </p:cNvPr>
                      <p:cNvPicPr/>
                      <p:nvPr/>
                    </p:nvPicPr>
                    <p:blipFill>
                      <a:blip r:embed="rId4"/>
                      <a:stretch>
                        <a:fillRect/>
                      </a:stretch>
                    </p:blipFill>
                    <p:spPr>
                      <a:xfrm>
                        <a:off x="9383617" y="3653744"/>
                        <a:ext cx="2508962" cy="2365842"/>
                      </a:xfrm>
                      <a:prstGeom prst="rect">
                        <a:avLst/>
                      </a:prstGeom>
                    </p:spPr>
                  </p:pic>
                </p:oleObj>
              </mc:Fallback>
            </mc:AlternateContent>
          </a:graphicData>
        </a:graphic>
      </p:graphicFrame>
    </p:spTree>
    <p:extLst>
      <p:ext uri="{BB962C8B-B14F-4D97-AF65-F5344CB8AC3E}">
        <p14:creationId xmlns:p14="http://schemas.microsoft.com/office/powerpoint/2010/main" val="3896001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58F9E02F-D15E-49D7-A2FE-A903864DDA5C}"/>
              </a:ext>
            </a:extLst>
          </p:cNvPr>
          <p:cNvGraphicFramePr>
            <a:graphicFrameLocks noChangeAspect="1"/>
          </p:cNvGraphicFramePr>
          <p:nvPr>
            <p:extLst>
              <p:ext uri="{D42A27DB-BD31-4B8C-83A1-F6EECF244321}">
                <p14:modId xmlns:p14="http://schemas.microsoft.com/office/powerpoint/2010/main" val="2880864062"/>
              </p:ext>
            </p:extLst>
          </p:nvPr>
        </p:nvGraphicFramePr>
        <p:xfrm>
          <a:off x="9221057" y="0"/>
          <a:ext cx="2508962" cy="2365842"/>
        </p:xfrm>
        <a:graphic>
          <a:graphicData uri="http://schemas.openxmlformats.org/presentationml/2006/ole">
            <mc:AlternateContent xmlns:mc="http://schemas.openxmlformats.org/markup-compatibility/2006">
              <mc:Choice xmlns:v="urn:schemas-microsoft-com:vml" Requires="v">
                <p:oleObj spid="_x0000_s4115" name="Acrobat Document" r:id="rId3" imgW="3200400" imgH="3017379" progId="Acrobat.Document.DC">
                  <p:embed/>
                </p:oleObj>
              </mc:Choice>
              <mc:Fallback>
                <p:oleObj name="Acrobat Document" r:id="rId3" imgW="3200400" imgH="3017379" progId="Acrobat.Document.DC">
                  <p:embed/>
                  <p:pic>
                    <p:nvPicPr>
                      <p:cNvPr id="4" name="Object 3">
                        <a:extLst>
                          <a:ext uri="{FF2B5EF4-FFF2-40B4-BE49-F238E27FC236}">
                            <a16:creationId xmlns:a16="http://schemas.microsoft.com/office/drawing/2014/main" id="{58F9E02F-D15E-49D7-A2FE-A903864DDA5C}"/>
                          </a:ext>
                        </a:extLst>
                      </p:cNvPr>
                      <p:cNvPicPr/>
                      <p:nvPr/>
                    </p:nvPicPr>
                    <p:blipFill>
                      <a:blip r:embed="rId4"/>
                      <a:stretch>
                        <a:fillRect/>
                      </a:stretch>
                    </p:blipFill>
                    <p:spPr>
                      <a:xfrm>
                        <a:off x="9221057" y="0"/>
                        <a:ext cx="2508962" cy="2365842"/>
                      </a:xfrm>
                      <a:prstGeom prst="rect">
                        <a:avLst/>
                      </a:prstGeom>
                    </p:spPr>
                  </p:pic>
                </p:oleObj>
              </mc:Fallback>
            </mc:AlternateContent>
          </a:graphicData>
        </a:graphic>
      </p:graphicFrame>
      <p:pic>
        <p:nvPicPr>
          <p:cNvPr id="4100" name="Picture 4" descr="d3c80285-c87d-48f2-9e68-afac34b60576@EURP189">
            <a:extLst>
              <a:ext uri="{FF2B5EF4-FFF2-40B4-BE49-F238E27FC236}">
                <a16:creationId xmlns:a16="http://schemas.microsoft.com/office/drawing/2014/main" id="{459FA6C0-1FD2-4E4C-AAE0-13A4EB550D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81" y="187354"/>
            <a:ext cx="8265459" cy="648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DCF0ECF5-3062-4DEE-936C-E6502F29C3AC}"/>
              </a:ext>
            </a:extLst>
          </p:cNvPr>
          <p:cNvSpPr txBox="1">
            <a:spLocks/>
          </p:cNvSpPr>
          <p:nvPr/>
        </p:nvSpPr>
        <p:spPr>
          <a:xfrm>
            <a:off x="9221057" y="3581399"/>
            <a:ext cx="2833116" cy="69422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540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err="1">
                <a:latin typeface="Arial Narrow" panose="020B0606020202030204" pitchFamily="34" charset="0"/>
              </a:rPr>
              <a:t>Paldies</a:t>
            </a:r>
            <a:r>
              <a:rPr lang="en-US" dirty="0">
                <a:latin typeface="Arial Narrow" panose="020B0606020202030204" pitchFamily="34" charset="0"/>
              </a:rPr>
              <a:t>!</a:t>
            </a:r>
            <a:endParaRPr lang="lv-LV" dirty="0">
              <a:latin typeface="Arial Narrow" panose="020B0606020202030204" pitchFamily="34" charset="0"/>
            </a:endParaRPr>
          </a:p>
        </p:txBody>
      </p:sp>
    </p:spTree>
    <p:extLst>
      <p:ext uri="{BB962C8B-B14F-4D97-AF65-F5344CB8AC3E}">
        <p14:creationId xmlns:p14="http://schemas.microsoft.com/office/powerpoint/2010/main" val="396012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0BBB5-E3E4-4193-B143-C3D723F5ED21}"/>
              </a:ext>
            </a:extLst>
          </p:cNvPr>
          <p:cNvSpPr>
            <a:spLocks noGrp="1"/>
          </p:cNvSpPr>
          <p:nvPr>
            <p:ph type="ctrTitle"/>
          </p:nvPr>
        </p:nvSpPr>
        <p:spPr>
          <a:xfrm>
            <a:off x="436880" y="416560"/>
            <a:ext cx="7366000" cy="4531360"/>
          </a:xfrm>
        </p:spPr>
        <p:txBody>
          <a:bodyPr/>
          <a:lstStyle/>
          <a:p>
            <a:pPr algn="ctr"/>
            <a:br>
              <a:rPr lang="en-US" sz="7200" dirty="0">
                <a:latin typeface="Arial Narrow" panose="020B0606020202030204" pitchFamily="34" charset="0"/>
              </a:rPr>
            </a:br>
            <a:r>
              <a:rPr lang="lv-LV" sz="4400" dirty="0">
                <a:latin typeface="Arial Narrow" panose="020B0606020202030204" pitchFamily="34" charset="0"/>
              </a:rPr>
              <a:t>dibināšana</a:t>
            </a:r>
            <a:br>
              <a:rPr lang="lv-LV" sz="4400" dirty="0">
                <a:latin typeface="Arial Narrow" panose="020B0606020202030204" pitchFamily="34" charset="0"/>
              </a:rPr>
            </a:br>
            <a:r>
              <a:rPr lang="lv-LV" sz="4400" dirty="0">
                <a:latin typeface="Arial Narrow" panose="020B0606020202030204" pitchFamily="34" charset="0"/>
              </a:rPr>
              <a:t>attīstība </a:t>
            </a:r>
            <a:br>
              <a:rPr lang="lv-LV" sz="4400" dirty="0">
                <a:latin typeface="Arial Narrow" panose="020B0606020202030204" pitchFamily="34" charset="0"/>
              </a:rPr>
            </a:br>
            <a:r>
              <a:rPr lang="lv-LV" sz="4400" dirty="0">
                <a:latin typeface="Arial Narrow" panose="020B0606020202030204" pitchFamily="34" charset="0"/>
              </a:rPr>
              <a:t>mantojums</a:t>
            </a:r>
          </a:p>
        </p:txBody>
      </p:sp>
      <p:pic>
        <p:nvPicPr>
          <p:cNvPr id="5" name="Picture 4">
            <a:extLst>
              <a:ext uri="{FF2B5EF4-FFF2-40B4-BE49-F238E27FC236}">
                <a16:creationId xmlns:a16="http://schemas.microsoft.com/office/drawing/2014/main" id="{F77246B3-2790-454D-BD7B-88D54F036C98}"/>
              </a:ext>
            </a:extLst>
          </p:cNvPr>
          <p:cNvPicPr>
            <a:picLocks noChangeAspect="1"/>
          </p:cNvPicPr>
          <p:nvPr/>
        </p:nvPicPr>
        <p:blipFill>
          <a:blip r:embed="rId2"/>
          <a:stretch>
            <a:fillRect/>
          </a:stretch>
        </p:blipFill>
        <p:spPr>
          <a:xfrm>
            <a:off x="7408818" y="1524000"/>
            <a:ext cx="2679426" cy="2528252"/>
          </a:xfrm>
          <a:prstGeom prst="rect">
            <a:avLst/>
          </a:prstGeom>
        </p:spPr>
      </p:pic>
    </p:spTree>
    <p:extLst>
      <p:ext uri="{BB962C8B-B14F-4D97-AF65-F5344CB8AC3E}">
        <p14:creationId xmlns:p14="http://schemas.microsoft.com/office/powerpoint/2010/main" val="2592311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C011-65FE-4FA7-97DE-E67251EC3D19}"/>
              </a:ext>
            </a:extLst>
          </p:cNvPr>
          <p:cNvSpPr>
            <a:spLocks noGrp="1"/>
          </p:cNvSpPr>
          <p:nvPr>
            <p:ph type="title"/>
          </p:nvPr>
        </p:nvSpPr>
        <p:spPr>
          <a:xfrm>
            <a:off x="1069848" y="484632"/>
            <a:ext cx="7891272" cy="1609344"/>
          </a:xfrm>
        </p:spPr>
        <p:txBody>
          <a:bodyPr/>
          <a:lstStyle/>
          <a:p>
            <a:r>
              <a:rPr lang="lv-LV" dirty="0">
                <a:latin typeface="Arial Narrow" panose="020B0606020202030204" pitchFamily="34" charset="0"/>
              </a:rPr>
              <a:t>Sākums –TAC 1995. gads</a:t>
            </a:r>
          </a:p>
        </p:txBody>
      </p:sp>
      <p:sp>
        <p:nvSpPr>
          <p:cNvPr id="3" name="Content Placeholder 2">
            <a:extLst>
              <a:ext uri="{FF2B5EF4-FFF2-40B4-BE49-F238E27FC236}">
                <a16:creationId xmlns:a16="http://schemas.microsoft.com/office/drawing/2014/main" id="{100F2A31-C499-4C23-A663-807ABC15CFC9}"/>
              </a:ext>
            </a:extLst>
          </p:cNvPr>
          <p:cNvSpPr>
            <a:spLocks noGrp="1"/>
          </p:cNvSpPr>
          <p:nvPr>
            <p:ph idx="1"/>
          </p:nvPr>
        </p:nvSpPr>
        <p:spPr>
          <a:xfrm>
            <a:off x="538480" y="2157266"/>
            <a:ext cx="8646160" cy="3938734"/>
          </a:xfrm>
        </p:spPr>
        <p:txBody>
          <a:bodyPr>
            <a:noAutofit/>
          </a:bodyPr>
          <a:lstStyle/>
          <a:p>
            <a:pPr lvl="0"/>
            <a:r>
              <a:rPr lang="lv-LV" sz="2200" dirty="0">
                <a:latin typeface="Arial Narrow" panose="020B0606020202030204" pitchFamily="34" charset="0"/>
              </a:rPr>
              <a:t>Tiesnešu apmācības centra dibināšanas laiks, kas aizsākās ar dažu entuziastu drosmi, tikko pēc neatkarības atgūšanas, saprotot vajadzību pēc tiesnešu un tiesu darbinieku profesionālās pilnveides, ar nelielu valsts pārvaldes iesaisti, ārvalstu donoru saturisku un finansiālu atbalstu. </a:t>
            </a:r>
          </a:p>
          <a:p>
            <a:pPr lvl="0"/>
            <a:r>
              <a:rPr lang="lv-LV" sz="2200" dirty="0">
                <a:latin typeface="Arial Narrow" panose="020B0606020202030204" pitchFamily="34" charset="0"/>
              </a:rPr>
              <a:t>TAC darbības iesākumā valdē tika iesaistīti  tādi tiesneši kā  Valdemārs </a:t>
            </a:r>
            <a:r>
              <a:rPr lang="lv-LV" sz="2200" dirty="0" err="1">
                <a:latin typeface="Arial Narrow" panose="020B0606020202030204" pitchFamily="34" charset="0"/>
              </a:rPr>
              <a:t>Šubrovskis</a:t>
            </a:r>
            <a:r>
              <a:rPr lang="lv-LV" sz="2200" dirty="0">
                <a:latin typeface="Arial Narrow" panose="020B0606020202030204" pitchFamily="34" charset="0"/>
              </a:rPr>
              <a:t>, Artūrs Freibergs, Edīte </a:t>
            </a:r>
            <a:r>
              <a:rPr lang="lv-LV" sz="2200" dirty="0" err="1">
                <a:latin typeface="Arial Narrow" panose="020B0606020202030204" pitchFamily="34" charset="0"/>
              </a:rPr>
              <a:t>Knēgere</a:t>
            </a:r>
            <a:r>
              <a:rPr lang="lv-LV" sz="2200" dirty="0">
                <a:latin typeface="Arial Narrow" panose="020B0606020202030204" pitchFamily="34" charset="0"/>
              </a:rPr>
              <a:t>, Uldis Ķinis, arī tiesneši </a:t>
            </a:r>
            <a:r>
              <a:rPr lang="lv-LV" sz="2200" dirty="0" err="1">
                <a:latin typeface="Arial Narrow" panose="020B0606020202030204" pitchFamily="34" charset="0"/>
              </a:rPr>
              <a:t>Kaparšmits</a:t>
            </a:r>
            <a:r>
              <a:rPr lang="lv-LV" sz="2200" dirty="0">
                <a:latin typeface="Arial Narrow" panose="020B0606020202030204" pitchFamily="34" charset="0"/>
              </a:rPr>
              <a:t>, Miks, </a:t>
            </a:r>
            <a:r>
              <a:rPr lang="lv-LV" sz="2200" dirty="0" err="1">
                <a:latin typeface="Arial Narrow" panose="020B0606020202030204" pitchFamily="34" charset="0"/>
              </a:rPr>
              <a:t>Blauberga</a:t>
            </a:r>
            <a:r>
              <a:rPr lang="lv-LV" sz="2200" dirty="0">
                <a:latin typeface="Arial Narrow" panose="020B0606020202030204" pitchFamily="34" charset="0"/>
              </a:rPr>
              <a:t>. </a:t>
            </a:r>
          </a:p>
          <a:p>
            <a:pPr lvl="0"/>
            <a:r>
              <a:rPr lang="lv-LV" sz="2200" dirty="0">
                <a:latin typeface="Arial Narrow" panose="020B0606020202030204" pitchFamily="34" charset="0"/>
              </a:rPr>
              <a:t>Tika pielemts iesaistīt arī sabiedrības pārstāvjus un viens no tiem bija arī Dainis Īvāns. </a:t>
            </a:r>
          </a:p>
          <a:p>
            <a:pPr lvl="0"/>
            <a:r>
              <a:rPr lang="lv-LV" sz="2200" dirty="0">
                <a:latin typeface="Arial Narrow" panose="020B0606020202030204" pitchFamily="34" charset="0"/>
              </a:rPr>
              <a:t>Vēlāk iesaistās tādi tiesneši kā Valda </a:t>
            </a:r>
            <a:r>
              <a:rPr lang="lv-LV" sz="2200" dirty="0" err="1">
                <a:latin typeface="Arial Narrow" panose="020B0606020202030204" pitchFamily="34" charset="0"/>
              </a:rPr>
              <a:t>Eilande</a:t>
            </a:r>
            <a:r>
              <a:rPr lang="lv-LV" sz="2200" dirty="0">
                <a:latin typeface="Arial Narrow" panose="020B0606020202030204" pitchFamily="34" charset="0"/>
              </a:rPr>
              <a:t>, Andris Guļāns, Pēteris </a:t>
            </a:r>
            <a:r>
              <a:rPr lang="lv-LV" sz="2200" dirty="0" err="1">
                <a:latin typeface="Arial Narrow" panose="020B0606020202030204" pitchFamily="34" charset="0"/>
              </a:rPr>
              <a:t>Dzalbe</a:t>
            </a:r>
            <a:r>
              <a:rPr lang="lv-LV" sz="2200" dirty="0">
                <a:latin typeface="Arial Narrow" panose="020B0606020202030204" pitchFamily="34" charset="0"/>
              </a:rPr>
              <a:t>, Ingrīda Labucka </a:t>
            </a:r>
          </a:p>
        </p:txBody>
      </p:sp>
      <p:graphicFrame>
        <p:nvGraphicFramePr>
          <p:cNvPr id="4" name="Object 3">
            <a:extLst>
              <a:ext uri="{FF2B5EF4-FFF2-40B4-BE49-F238E27FC236}">
                <a16:creationId xmlns:a16="http://schemas.microsoft.com/office/drawing/2014/main" id="{58F9E02F-D15E-49D7-A2FE-A903864DDA5C}"/>
              </a:ext>
            </a:extLst>
          </p:cNvPr>
          <p:cNvGraphicFramePr>
            <a:graphicFrameLocks noChangeAspect="1"/>
          </p:cNvGraphicFramePr>
          <p:nvPr>
            <p:extLst>
              <p:ext uri="{D42A27DB-BD31-4B8C-83A1-F6EECF244321}">
                <p14:modId xmlns:p14="http://schemas.microsoft.com/office/powerpoint/2010/main" val="2673380136"/>
              </p:ext>
            </p:extLst>
          </p:nvPr>
        </p:nvGraphicFramePr>
        <p:xfrm>
          <a:off x="9683038" y="3730158"/>
          <a:ext cx="2508962" cy="2365842"/>
        </p:xfrm>
        <a:graphic>
          <a:graphicData uri="http://schemas.openxmlformats.org/presentationml/2006/ole">
            <mc:AlternateContent xmlns:mc="http://schemas.openxmlformats.org/markup-compatibility/2006">
              <mc:Choice xmlns:v="urn:schemas-microsoft-com:vml" Requires="v">
                <p:oleObj spid="_x0000_s2070" name="Acrobat Document" r:id="rId3" imgW="3200400" imgH="3017379" progId="Acrobat.Document.DC">
                  <p:embed/>
                </p:oleObj>
              </mc:Choice>
              <mc:Fallback>
                <p:oleObj name="Acrobat Document" r:id="rId3" imgW="3200400" imgH="3017379" progId="Acrobat.Document.DC">
                  <p:embed/>
                  <p:pic>
                    <p:nvPicPr>
                      <p:cNvPr id="4" name="Object 3">
                        <a:extLst>
                          <a:ext uri="{FF2B5EF4-FFF2-40B4-BE49-F238E27FC236}">
                            <a16:creationId xmlns:a16="http://schemas.microsoft.com/office/drawing/2014/main" id="{C6AD8CC6-B272-486A-B19F-EA097BC1346C}"/>
                          </a:ext>
                        </a:extLst>
                      </p:cNvPr>
                      <p:cNvPicPr/>
                      <p:nvPr/>
                    </p:nvPicPr>
                    <p:blipFill>
                      <a:blip r:embed="rId4"/>
                      <a:stretch>
                        <a:fillRect/>
                      </a:stretch>
                    </p:blipFill>
                    <p:spPr>
                      <a:xfrm>
                        <a:off x="9683038" y="3730158"/>
                        <a:ext cx="2508962" cy="2365842"/>
                      </a:xfrm>
                      <a:prstGeom prst="rect">
                        <a:avLst/>
                      </a:prstGeom>
                    </p:spPr>
                  </p:pic>
                </p:oleObj>
              </mc:Fallback>
            </mc:AlternateContent>
          </a:graphicData>
        </a:graphic>
      </p:graphicFrame>
    </p:spTree>
    <p:extLst>
      <p:ext uri="{BB962C8B-B14F-4D97-AF65-F5344CB8AC3E}">
        <p14:creationId xmlns:p14="http://schemas.microsoft.com/office/powerpoint/2010/main" val="4117968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C011-65FE-4FA7-97DE-E67251EC3D19}"/>
              </a:ext>
            </a:extLst>
          </p:cNvPr>
          <p:cNvSpPr>
            <a:spLocks noGrp="1"/>
          </p:cNvSpPr>
          <p:nvPr>
            <p:ph type="title"/>
          </p:nvPr>
        </p:nvSpPr>
        <p:spPr/>
        <p:txBody>
          <a:bodyPr/>
          <a:lstStyle/>
          <a:p>
            <a:r>
              <a:rPr lang="lv-LV" dirty="0">
                <a:latin typeface="Arial Narrow" panose="020B0606020202030204" pitchFamily="34" charset="0"/>
              </a:rPr>
              <a:t>Sākums -TAC</a:t>
            </a:r>
          </a:p>
        </p:txBody>
      </p:sp>
      <p:sp>
        <p:nvSpPr>
          <p:cNvPr id="3" name="Content Placeholder 2">
            <a:extLst>
              <a:ext uri="{FF2B5EF4-FFF2-40B4-BE49-F238E27FC236}">
                <a16:creationId xmlns:a16="http://schemas.microsoft.com/office/drawing/2014/main" id="{100F2A31-C499-4C23-A663-807ABC15CFC9}"/>
              </a:ext>
            </a:extLst>
          </p:cNvPr>
          <p:cNvSpPr>
            <a:spLocks noGrp="1"/>
          </p:cNvSpPr>
          <p:nvPr>
            <p:ph idx="1"/>
          </p:nvPr>
        </p:nvSpPr>
        <p:spPr>
          <a:xfrm>
            <a:off x="711200" y="1960880"/>
            <a:ext cx="8453120" cy="4196080"/>
          </a:xfrm>
        </p:spPr>
        <p:txBody>
          <a:bodyPr>
            <a:noAutofit/>
          </a:bodyPr>
          <a:lstStyle/>
          <a:p>
            <a:pPr lvl="0"/>
            <a:r>
              <a:rPr lang="lv-LV" sz="2400" dirty="0">
                <a:latin typeface="Arial Narrow" panose="020B0606020202030204" pitchFamily="34" charset="0"/>
              </a:rPr>
              <a:t>Dati, kas ir saglabājušies no 1995. gada, norāda uz aktivitātēm gan tiesnešiem, gan tiesu darbiniekiem mācību nodrošināšanā, piesaistot Latvijā strādājošo ārvalstu donoru palīdzību, kā arī ES </a:t>
            </a:r>
            <a:r>
              <a:rPr lang="lv-LV" sz="2400" dirty="0" err="1">
                <a:latin typeface="Arial Narrow" panose="020B0606020202030204" pitchFamily="34" charset="0"/>
              </a:rPr>
              <a:t>pirmsiestāšanās</a:t>
            </a:r>
            <a:r>
              <a:rPr lang="lv-LV" sz="2400" dirty="0">
                <a:latin typeface="Arial Narrow" panose="020B0606020202030204" pitchFamily="34" charset="0"/>
              </a:rPr>
              <a:t> projektu piesaiste. </a:t>
            </a:r>
          </a:p>
          <a:p>
            <a:pPr lvl="0"/>
            <a:r>
              <a:rPr lang="lv-LV" sz="2400" dirty="0">
                <a:latin typeface="Arial Narrow" panose="020B0606020202030204" pitchFamily="34" charset="0"/>
              </a:rPr>
              <a:t>Jau pašos pirmsākumos ideja nodrošināt mācības arī prokuroriem bija viens no TAC mērķiem.</a:t>
            </a:r>
          </a:p>
          <a:p>
            <a:r>
              <a:rPr lang="lv-LV" sz="2400" dirty="0">
                <a:latin typeface="Arial Narrow" panose="020B0606020202030204" pitchFamily="34" charset="0"/>
              </a:rPr>
              <a:t>Vēlos pateikties saviem priekšgājējiem – Ingai Kačevskai, Robertam Rūsim, vienmēr klātesošajam un atbalstošajam Arvīdam Dravniekam un Andrim Guļānam. </a:t>
            </a:r>
          </a:p>
        </p:txBody>
      </p:sp>
      <p:graphicFrame>
        <p:nvGraphicFramePr>
          <p:cNvPr id="4" name="Object 3">
            <a:extLst>
              <a:ext uri="{FF2B5EF4-FFF2-40B4-BE49-F238E27FC236}">
                <a16:creationId xmlns:a16="http://schemas.microsoft.com/office/drawing/2014/main" id="{58F9E02F-D15E-49D7-A2FE-A903864DDA5C}"/>
              </a:ext>
            </a:extLst>
          </p:cNvPr>
          <p:cNvGraphicFramePr>
            <a:graphicFrameLocks noChangeAspect="1"/>
          </p:cNvGraphicFramePr>
          <p:nvPr/>
        </p:nvGraphicFramePr>
        <p:xfrm>
          <a:off x="9383617" y="3653744"/>
          <a:ext cx="2508962" cy="2365842"/>
        </p:xfrm>
        <a:graphic>
          <a:graphicData uri="http://schemas.openxmlformats.org/presentationml/2006/ole">
            <mc:AlternateContent xmlns:mc="http://schemas.openxmlformats.org/markup-compatibility/2006">
              <mc:Choice xmlns:v="urn:schemas-microsoft-com:vml" Requires="v">
                <p:oleObj spid="_x0000_s3098" name="Acrobat Document" r:id="rId3" imgW="3200400" imgH="3017379" progId="Acrobat.Document.DC">
                  <p:embed/>
                </p:oleObj>
              </mc:Choice>
              <mc:Fallback>
                <p:oleObj name="Acrobat Document" r:id="rId3" imgW="3200400" imgH="3017379" progId="Acrobat.Document.DC">
                  <p:embed/>
                  <p:pic>
                    <p:nvPicPr>
                      <p:cNvPr id="4" name="Object 3">
                        <a:extLst>
                          <a:ext uri="{FF2B5EF4-FFF2-40B4-BE49-F238E27FC236}">
                            <a16:creationId xmlns:a16="http://schemas.microsoft.com/office/drawing/2014/main" id="{58F9E02F-D15E-49D7-A2FE-A903864DDA5C}"/>
                          </a:ext>
                        </a:extLst>
                      </p:cNvPr>
                      <p:cNvPicPr/>
                      <p:nvPr/>
                    </p:nvPicPr>
                    <p:blipFill>
                      <a:blip r:embed="rId4"/>
                      <a:stretch>
                        <a:fillRect/>
                      </a:stretch>
                    </p:blipFill>
                    <p:spPr>
                      <a:xfrm>
                        <a:off x="9383617" y="3653744"/>
                        <a:ext cx="2508962" cy="2365842"/>
                      </a:xfrm>
                      <a:prstGeom prst="rect">
                        <a:avLst/>
                      </a:prstGeom>
                    </p:spPr>
                  </p:pic>
                </p:oleObj>
              </mc:Fallback>
            </mc:AlternateContent>
          </a:graphicData>
        </a:graphic>
      </p:graphicFrame>
    </p:spTree>
    <p:extLst>
      <p:ext uri="{BB962C8B-B14F-4D97-AF65-F5344CB8AC3E}">
        <p14:creationId xmlns:p14="http://schemas.microsoft.com/office/powerpoint/2010/main" val="1873848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C011-65FE-4FA7-97DE-E67251EC3D19}"/>
              </a:ext>
            </a:extLst>
          </p:cNvPr>
          <p:cNvSpPr>
            <a:spLocks noGrp="1"/>
          </p:cNvSpPr>
          <p:nvPr>
            <p:ph type="title"/>
          </p:nvPr>
        </p:nvSpPr>
        <p:spPr>
          <a:xfrm>
            <a:off x="8839200" y="484632"/>
            <a:ext cx="3053378" cy="1609344"/>
          </a:xfrm>
        </p:spPr>
        <p:txBody>
          <a:bodyPr>
            <a:normAutofit/>
          </a:bodyPr>
          <a:lstStyle/>
          <a:p>
            <a:r>
              <a:rPr lang="en-US" dirty="0" err="1">
                <a:latin typeface="Arial Narrow" panose="020B0606020202030204" pitchFamily="34" charset="0"/>
              </a:rPr>
              <a:t>Sākums</a:t>
            </a:r>
            <a:r>
              <a:rPr lang="en-US" dirty="0">
                <a:latin typeface="Arial Narrow" panose="020B0606020202030204" pitchFamily="34" charset="0"/>
              </a:rPr>
              <a:t> -TAC</a:t>
            </a:r>
            <a:endParaRPr lang="lv-LV" dirty="0">
              <a:latin typeface="Arial Narrow" panose="020B0606020202030204" pitchFamily="34" charset="0"/>
            </a:endParaRPr>
          </a:p>
        </p:txBody>
      </p:sp>
      <p:pic>
        <p:nvPicPr>
          <p:cNvPr id="16387" name="Picture 3" descr="24fbb7dd-72eb-424e-a645-90b258d9055b@EURP189">
            <a:extLst>
              <a:ext uri="{FF2B5EF4-FFF2-40B4-BE49-F238E27FC236}">
                <a16:creationId xmlns:a16="http://schemas.microsoft.com/office/drawing/2014/main" id="{B7AC006F-192D-4FC6-B3FE-7B1080A45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23" y="664108"/>
            <a:ext cx="8204497" cy="55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258478BE-1FE5-491E-BB4A-2F0A242D3987}"/>
              </a:ext>
            </a:extLst>
          </p:cNvPr>
          <p:cNvSpPr>
            <a:spLocks noGrp="1"/>
          </p:cNvSpPr>
          <p:nvPr>
            <p:ph idx="1"/>
          </p:nvPr>
        </p:nvSpPr>
        <p:spPr>
          <a:xfrm flipH="1">
            <a:off x="9133840" y="2448560"/>
            <a:ext cx="2580640" cy="2519680"/>
          </a:xfrm>
        </p:spPr>
        <p:txBody>
          <a:bodyPr>
            <a:noAutofit/>
          </a:bodyPr>
          <a:lstStyle/>
          <a:p>
            <a:pPr lvl="0"/>
            <a:r>
              <a:rPr lang="lv-LV" sz="2400" dirty="0">
                <a:latin typeface="Arial Narrow" panose="020B0606020202030204" pitchFamily="34" charset="0"/>
              </a:rPr>
              <a:t>TAC avīzes veidošana latviešu, angļu un krievu valodā</a:t>
            </a:r>
            <a:endParaRPr lang="en-US" sz="2400" dirty="0">
              <a:latin typeface="Arial Narrow" panose="020B0606020202030204" pitchFamily="34" charset="0"/>
            </a:endParaRPr>
          </a:p>
        </p:txBody>
      </p:sp>
    </p:spTree>
    <p:extLst>
      <p:ext uri="{BB962C8B-B14F-4D97-AF65-F5344CB8AC3E}">
        <p14:creationId xmlns:p14="http://schemas.microsoft.com/office/powerpoint/2010/main" val="2375082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C011-65FE-4FA7-97DE-E67251EC3D19}"/>
              </a:ext>
            </a:extLst>
          </p:cNvPr>
          <p:cNvSpPr>
            <a:spLocks noGrp="1"/>
          </p:cNvSpPr>
          <p:nvPr>
            <p:ph type="title"/>
          </p:nvPr>
        </p:nvSpPr>
        <p:spPr/>
        <p:txBody>
          <a:bodyPr/>
          <a:lstStyle/>
          <a:p>
            <a:r>
              <a:rPr lang="lv-LV" dirty="0">
                <a:latin typeface="Arial Narrow" panose="020B0606020202030204" pitchFamily="34" charset="0"/>
              </a:rPr>
              <a:t>LTMC - nodibinājums</a:t>
            </a:r>
          </a:p>
        </p:txBody>
      </p:sp>
      <p:sp>
        <p:nvSpPr>
          <p:cNvPr id="3" name="Content Placeholder 2">
            <a:extLst>
              <a:ext uri="{FF2B5EF4-FFF2-40B4-BE49-F238E27FC236}">
                <a16:creationId xmlns:a16="http://schemas.microsoft.com/office/drawing/2014/main" id="{100F2A31-C499-4C23-A663-807ABC15CFC9}"/>
              </a:ext>
            </a:extLst>
          </p:cNvPr>
          <p:cNvSpPr>
            <a:spLocks noGrp="1"/>
          </p:cNvSpPr>
          <p:nvPr>
            <p:ph idx="1"/>
          </p:nvPr>
        </p:nvSpPr>
        <p:spPr>
          <a:xfrm>
            <a:off x="568960" y="1757680"/>
            <a:ext cx="8564880" cy="4409440"/>
          </a:xfrm>
        </p:spPr>
        <p:txBody>
          <a:bodyPr>
            <a:noAutofit/>
          </a:bodyPr>
          <a:lstStyle/>
          <a:p>
            <a:pPr marL="0" lvl="0" indent="0">
              <a:buNone/>
            </a:pPr>
            <a:r>
              <a:rPr lang="lv-LV" sz="2200" dirty="0">
                <a:latin typeface="Arial Narrow" panose="020B0606020202030204" pitchFamily="34" charset="0"/>
              </a:rPr>
              <a:t>2003. gada konkurss par direktora amatu LTMC, lēnām uzsākām visu procesu pilnveidi:</a:t>
            </a:r>
          </a:p>
          <a:p>
            <a:pPr lvl="1"/>
            <a:r>
              <a:rPr lang="lv-LV" sz="2200" dirty="0">
                <a:latin typeface="Arial Narrow" panose="020B0606020202030204" pitchFamily="34" charset="0"/>
              </a:rPr>
              <a:t>Semināru novērtēšanu;</a:t>
            </a:r>
          </a:p>
          <a:p>
            <a:pPr lvl="1"/>
            <a:r>
              <a:rPr lang="lv-LV" sz="2200" dirty="0">
                <a:latin typeface="Arial Narrow" panose="020B0606020202030204" pitchFamily="34" charset="0"/>
              </a:rPr>
              <a:t>Atbildību pārdale un štata palielināšana no 3 darbiniekiem uz 10;</a:t>
            </a:r>
          </a:p>
          <a:p>
            <a:pPr lvl="1"/>
            <a:r>
              <a:rPr lang="lv-LV" sz="2200" dirty="0">
                <a:latin typeface="Arial Narrow" panose="020B0606020202030204" pitchFamily="34" charset="0"/>
              </a:rPr>
              <a:t>Mācību programmu darba grupu izveide;</a:t>
            </a:r>
          </a:p>
          <a:p>
            <a:pPr lvl="1"/>
            <a:r>
              <a:rPr lang="lv-LV" sz="2200" dirty="0">
                <a:latin typeface="Arial Narrow" panose="020B0606020202030204" pitchFamily="34" charset="0"/>
              </a:rPr>
              <a:t>No papīra formāta uz MIS;</a:t>
            </a:r>
          </a:p>
          <a:p>
            <a:pPr lvl="1"/>
            <a:r>
              <a:rPr lang="lv-LV" sz="2200" dirty="0">
                <a:latin typeface="Arial Narrow" panose="020B0606020202030204" pitchFamily="34" charset="0"/>
              </a:rPr>
              <a:t>Tiesnešu – lektoru mācības;</a:t>
            </a:r>
          </a:p>
          <a:p>
            <a:pPr lvl="1"/>
            <a:r>
              <a:rPr lang="lv-LV" sz="2200" dirty="0">
                <a:latin typeface="Arial Narrow" panose="020B0606020202030204" pitchFamily="34" charset="0"/>
              </a:rPr>
              <a:t>Starptautiskā sadarbība  - LTMC iesaiste EJTN darba grupās;</a:t>
            </a:r>
          </a:p>
          <a:p>
            <a:pPr lvl="1"/>
            <a:r>
              <a:rPr lang="lv-LV" sz="2200" dirty="0">
                <a:latin typeface="Arial Narrow" panose="020B0606020202030204" pitchFamily="34" charset="0"/>
              </a:rPr>
              <a:t>Nepietiekam</a:t>
            </a:r>
            <a:r>
              <a:rPr lang="en-US" sz="2200" dirty="0">
                <a:latin typeface="Arial Narrow" panose="020B0606020202030204" pitchFamily="34" charset="0"/>
              </a:rPr>
              <a:t>s </a:t>
            </a:r>
            <a:r>
              <a:rPr lang="lv-LV" sz="2200" dirty="0">
                <a:latin typeface="Arial Narrow" panose="020B0606020202030204" pitchFamily="34" charset="0"/>
              </a:rPr>
              <a:t>valsts finansējum</a:t>
            </a:r>
            <a:r>
              <a:rPr lang="en-US" sz="2200" dirty="0">
                <a:latin typeface="Arial Narrow" panose="020B0606020202030204" pitchFamily="34" charset="0"/>
              </a:rPr>
              <a:t>s;</a:t>
            </a:r>
          </a:p>
          <a:p>
            <a:pPr lvl="1"/>
            <a:r>
              <a:rPr lang="lv-LV" sz="2200" dirty="0">
                <a:latin typeface="Arial Narrow" panose="020B0606020202030204" pitchFamily="34" charset="0"/>
              </a:rPr>
              <a:t>Projektu piesaiste un jaunas auditorijas – līgums ar Zvērinātu advokātu padomi un maksas semināri.</a:t>
            </a:r>
          </a:p>
        </p:txBody>
      </p:sp>
      <p:graphicFrame>
        <p:nvGraphicFramePr>
          <p:cNvPr id="4" name="Object 3">
            <a:extLst>
              <a:ext uri="{FF2B5EF4-FFF2-40B4-BE49-F238E27FC236}">
                <a16:creationId xmlns:a16="http://schemas.microsoft.com/office/drawing/2014/main" id="{58F9E02F-D15E-49D7-A2FE-A903864DDA5C}"/>
              </a:ext>
            </a:extLst>
          </p:cNvPr>
          <p:cNvGraphicFramePr>
            <a:graphicFrameLocks noChangeAspect="1"/>
          </p:cNvGraphicFramePr>
          <p:nvPr/>
        </p:nvGraphicFramePr>
        <p:xfrm>
          <a:off x="9383617" y="3653744"/>
          <a:ext cx="2508962" cy="2365842"/>
        </p:xfrm>
        <a:graphic>
          <a:graphicData uri="http://schemas.openxmlformats.org/presentationml/2006/ole">
            <mc:AlternateContent xmlns:mc="http://schemas.openxmlformats.org/markup-compatibility/2006">
              <mc:Choice xmlns:v="urn:schemas-microsoft-com:vml" Requires="v">
                <p:oleObj spid="_x0000_s6162" name="Acrobat Document" r:id="rId4" imgW="3200400" imgH="3017379" progId="Acrobat.Document.DC">
                  <p:embed/>
                </p:oleObj>
              </mc:Choice>
              <mc:Fallback>
                <p:oleObj name="Acrobat Document" r:id="rId4" imgW="3200400" imgH="3017379" progId="Acrobat.Document.DC">
                  <p:embed/>
                  <p:pic>
                    <p:nvPicPr>
                      <p:cNvPr id="4" name="Object 3">
                        <a:extLst>
                          <a:ext uri="{FF2B5EF4-FFF2-40B4-BE49-F238E27FC236}">
                            <a16:creationId xmlns:a16="http://schemas.microsoft.com/office/drawing/2014/main" id="{58F9E02F-D15E-49D7-A2FE-A903864DDA5C}"/>
                          </a:ext>
                        </a:extLst>
                      </p:cNvPr>
                      <p:cNvPicPr/>
                      <p:nvPr/>
                    </p:nvPicPr>
                    <p:blipFill>
                      <a:blip r:embed="rId5"/>
                      <a:stretch>
                        <a:fillRect/>
                      </a:stretch>
                    </p:blipFill>
                    <p:spPr>
                      <a:xfrm>
                        <a:off x="9383617" y="3653744"/>
                        <a:ext cx="2508962" cy="2365842"/>
                      </a:xfrm>
                      <a:prstGeom prst="rect">
                        <a:avLst/>
                      </a:prstGeom>
                    </p:spPr>
                  </p:pic>
                </p:oleObj>
              </mc:Fallback>
            </mc:AlternateContent>
          </a:graphicData>
        </a:graphic>
      </p:graphicFrame>
    </p:spTree>
    <p:extLst>
      <p:ext uri="{BB962C8B-B14F-4D97-AF65-F5344CB8AC3E}">
        <p14:creationId xmlns:p14="http://schemas.microsoft.com/office/powerpoint/2010/main" val="4140294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5E4BBFA-C9C6-461A-81CE-9BC334E749EB}"/>
              </a:ext>
            </a:extLst>
          </p:cNvPr>
          <p:cNvPicPr>
            <a:picLocks noChangeAspect="1"/>
          </p:cNvPicPr>
          <p:nvPr/>
        </p:nvPicPr>
        <p:blipFill>
          <a:blip r:embed="rId4"/>
          <a:stretch>
            <a:fillRect/>
          </a:stretch>
        </p:blipFill>
        <p:spPr>
          <a:xfrm>
            <a:off x="663091" y="-81280"/>
            <a:ext cx="6903417" cy="6858000"/>
          </a:xfrm>
          <a:prstGeom prst="rect">
            <a:avLst/>
          </a:prstGeom>
        </p:spPr>
      </p:pic>
      <p:graphicFrame>
        <p:nvGraphicFramePr>
          <p:cNvPr id="13" name="Object 12">
            <a:extLst>
              <a:ext uri="{FF2B5EF4-FFF2-40B4-BE49-F238E27FC236}">
                <a16:creationId xmlns:a16="http://schemas.microsoft.com/office/drawing/2014/main" id="{04F630A1-49EC-4BEF-985D-AB6FC902D472}"/>
              </a:ext>
            </a:extLst>
          </p:cNvPr>
          <p:cNvGraphicFramePr>
            <a:graphicFrameLocks noChangeAspect="1"/>
          </p:cNvGraphicFramePr>
          <p:nvPr>
            <p:extLst>
              <p:ext uri="{D42A27DB-BD31-4B8C-83A1-F6EECF244321}">
                <p14:modId xmlns:p14="http://schemas.microsoft.com/office/powerpoint/2010/main" val="1216307216"/>
              </p:ext>
            </p:extLst>
          </p:nvPr>
        </p:nvGraphicFramePr>
        <p:xfrm>
          <a:off x="8448319" y="3775664"/>
          <a:ext cx="2508962" cy="2365842"/>
        </p:xfrm>
        <a:graphic>
          <a:graphicData uri="http://schemas.openxmlformats.org/presentationml/2006/ole">
            <mc:AlternateContent xmlns:mc="http://schemas.openxmlformats.org/markup-compatibility/2006">
              <mc:Choice xmlns:v="urn:schemas-microsoft-com:vml" Requires="v">
                <p:oleObj spid="_x0000_s9232" name="Acrobat Document" r:id="rId5" imgW="3200400" imgH="3017379" progId="Acrobat.Document.DC">
                  <p:embed/>
                </p:oleObj>
              </mc:Choice>
              <mc:Fallback>
                <p:oleObj name="Acrobat Document" r:id="rId5" imgW="3200400" imgH="3017379" progId="Acrobat.Document.DC">
                  <p:embed/>
                  <p:pic>
                    <p:nvPicPr>
                      <p:cNvPr id="4" name="Object 3">
                        <a:extLst>
                          <a:ext uri="{FF2B5EF4-FFF2-40B4-BE49-F238E27FC236}">
                            <a16:creationId xmlns:a16="http://schemas.microsoft.com/office/drawing/2014/main" id="{58F9E02F-D15E-49D7-A2FE-A903864DDA5C}"/>
                          </a:ext>
                        </a:extLst>
                      </p:cNvPr>
                      <p:cNvPicPr/>
                      <p:nvPr/>
                    </p:nvPicPr>
                    <p:blipFill>
                      <a:blip r:embed="rId6"/>
                      <a:stretch>
                        <a:fillRect/>
                      </a:stretch>
                    </p:blipFill>
                    <p:spPr>
                      <a:xfrm>
                        <a:off x="8448319" y="3775664"/>
                        <a:ext cx="2508962" cy="2365842"/>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5EC7DF0E-A53C-48E7-89DD-E7CC029376CE}"/>
              </a:ext>
            </a:extLst>
          </p:cNvPr>
          <p:cNvSpPr/>
          <p:nvPr/>
        </p:nvSpPr>
        <p:spPr>
          <a:xfrm>
            <a:off x="7634316" y="2126734"/>
            <a:ext cx="4360489" cy="584775"/>
          </a:xfrm>
          <a:prstGeom prst="rect">
            <a:avLst/>
          </a:prstGeom>
        </p:spPr>
        <p:txBody>
          <a:bodyPr wrap="none">
            <a:spAutoFit/>
          </a:bodyPr>
          <a:lstStyle/>
          <a:p>
            <a:pPr algn="ctr"/>
            <a:r>
              <a:rPr lang="lv-LV" sz="3200" dirty="0">
                <a:latin typeface="Arial Narrow" panose="020B0606020202030204" pitchFamily="34" charset="0"/>
              </a:rPr>
              <a:t>Paldies par šo novērtējumu!</a:t>
            </a:r>
          </a:p>
        </p:txBody>
      </p:sp>
    </p:spTree>
    <p:extLst>
      <p:ext uri="{BB962C8B-B14F-4D97-AF65-F5344CB8AC3E}">
        <p14:creationId xmlns:p14="http://schemas.microsoft.com/office/powerpoint/2010/main" val="2861501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C011-65FE-4FA7-97DE-E67251EC3D19}"/>
              </a:ext>
            </a:extLst>
          </p:cNvPr>
          <p:cNvSpPr>
            <a:spLocks noGrp="1"/>
          </p:cNvSpPr>
          <p:nvPr>
            <p:ph type="title"/>
          </p:nvPr>
        </p:nvSpPr>
        <p:spPr/>
        <p:txBody>
          <a:bodyPr/>
          <a:lstStyle/>
          <a:p>
            <a:r>
              <a:rPr lang="en-US" dirty="0">
                <a:latin typeface="Arial Narrow" panose="020B0606020202030204" pitchFamily="34" charset="0"/>
              </a:rPr>
              <a:t>LTMC - </a:t>
            </a:r>
            <a:r>
              <a:rPr lang="en-US" dirty="0" err="1">
                <a:latin typeface="Arial Narrow" panose="020B0606020202030204" pitchFamily="34" charset="0"/>
              </a:rPr>
              <a:t>nodibinājums</a:t>
            </a:r>
            <a:endParaRPr lang="lv-LV"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100F2A31-C499-4C23-A663-807ABC15CFC9}"/>
              </a:ext>
            </a:extLst>
          </p:cNvPr>
          <p:cNvSpPr>
            <a:spLocks noGrp="1"/>
          </p:cNvSpPr>
          <p:nvPr>
            <p:ph idx="1"/>
          </p:nvPr>
        </p:nvSpPr>
        <p:spPr>
          <a:xfrm>
            <a:off x="650240" y="2228386"/>
            <a:ext cx="8483600" cy="3938734"/>
          </a:xfrm>
        </p:spPr>
        <p:txBody>
          <a:bodyPr>
            <a:noAutofit/>
          </a:bodyPr>
          <a:lstStyle/>
          <a:p>
            <a:r>
              <a:rPr lang="lv-LV" sz="2200" dirty="0">
                <a:latin typeface="Arial Narrow" panose="020B0606020202030204" pitchFamily="34" charset="0"/>
              </a:rPr>
              <a:t>LTMC lektori – mūsu zelts!</a:t>
            </a:r>
          </a:p>
          <a:p>
            <a:r>
              <a:rPr lang="lv-LV" sz="2200" dirty="0">
                <a:latin typeface="Arial Narrow" panose="020B0606020202030204" pitchFamily="34" charset="0"/>
              </a:rPr>
              <a:t>Tiesnešu atsauksmes un novērtējumi visu gadu laikā – 29 000 “</a:t>
            </a:r>
            <a:r>
              <a:rPr lang="lv-LV" sz="2200" b="1" dirty="0">
                <a:latin typeface="Arial Narrow" panose="020B0606020202030204" pitchFamily="34" charset="0"/>
              </a:rPr>
              <a:t>Paldies</a:t>
            </a:r>
            <a:r>
              <a:rPr lang="lv-LV" sz="2200" dirty="0">
                <a:latin typeface="Arial Narrow" panose="020B0606020202030204" pitchFamily="34" charset="0"/>
              </a:rPr>
              <a:t>!” un tikpat  “</a:t>
            </a:r>
            <a:r>
              <a:rPr lang="lv-LV" sz="2200" b="1" dirty="0">
                <a:latin typeface="Arial Narrow" panose="020B0606020202030204" pitchFamily="34" charset="0"/>
              </a:rPr>
              <a:t>Tā turēt!”</a:t>
            </a:r>
          </a:p>
          <a:p>
            <a:r>
              <a:rPr lang="lv-LV" sz="2200" dirty="0">
                <a:latin typeface="Arial Narrow" panose="020B0606020202030204" pitchFamily="34" charset="0"/>
              </a:rPr>
              <a:t>Tiesnešu iesaiste </a:t>
            </a:r>
            <a:r>
              <a:rPr lang="lv-LV" sz="2200" b="1" dirty="0">
                <a:latin typeface="Arial Narrow" panose="020B0606020202030204" pitchFamily="34" charset="0"/>
              </a:rPr>
              <a:t>starptautiskajos mācību pasākumos </a:t>
            </a:r>
            <a:r>
              <a:rPr lang="lv-LV" sz="2200" dirty="0">
                <a:latin typeface="Arial Narrow" panose="020B0606020202030204" pitchFamily="34" charset="0"/>
              </a:rPr>
              <a:t>un tiesnešu apmaiņā. Katru gadu 80 -140 dalībnieku (tiesnešu un tiesnešu palīgu) starptautiskajos pasākumos.</a:t>
            </a:r>
          </a:p>
          <a:p>
            <a:r>
              <a:rPr lang="lv-LV" sz="2200" dirty="0">
                <a:latin typeface="Arial Narrow" panose="020B0606020202030204" pitchFamily="34" charset="0"/>
              </a:rPr>
              <a:t>LTMC  - </a:t>
            </a:r>
            <a:r>
              <a:rPr lang="lv-LV" sz="2200" b="1" dirty="0">
                <a:latin typeface="Arial Narrow" panose="020B0606020202030204" pitchFamily="34" charset="0"/>
              </a:rPr>
              <a:t>aktīvs EJTN </a:t>
            </a:r>
            <a:r>
              <a:rPr lang="lv-LV" sz="2200" dirty="0">
                <a:latin typeface="Arial Narrow" panose="020B0606020202030204" pitchFamily="34" charset="0"/>
              </a:rPr>
              <a:t>biedrs kopš iestāšanās ES 2004. gadā</a:t>
            </a:r>
            <a:r>
              <a:rPr lang="en-US" sz="2200" dirty="0">
                <a:latin typeface="Arial Narrow" panose="020B0606020202030204" pitchFamily="34" charset="0"/>
              </a:rPr>
              <a:t>.</a:t>
            </a:r>
            <a:endParaRPr lang="lv-LV" sz="2200" dirty="0">
              <a:latin typeface="Arial Narrow" panose="020B0606020202030204" pitchFamily="34" charset="0"/>
            </a:endParaRPr>
          </a:p>
          <a:p>
            <a:r>
              <a:rPr lang="lv-LV" sz="2200" dirty="0">
                <a:latin typeface="Arial Narrow" panose="020B0606020202030204" pitchFamily="34" charset="0"/>
              </a:rPr>
              <a:t>Novitātes tiesu sistēmā – </a:t>
            </a:r>
            <a:r>
              <a:rPr lang="lv-LV" sz="2200" dirty="0" err="1">
                <a:latin typeface="Arial Narrow" panose="020B0606020202030204" pitchFamily="34" charset="0"/>
              </a:rPr>
              <a:t>supervīzijas</a:t>
            </a:r>
            <a:r>
              <a:rPr lang="lv-LV" sz="2200" dirty="0">
                <a:latin typeface="Arial Narrow" panose="020B0606020202030204" pitchFamily="34" charset="0"/>
              </a:rPr>
              <a:t>, </a:t>
            </a:r>
            <a:r>
              <a:rPr lang="lv-LV" sz="2200" dirty="0" err="1">
                <a:latin typeface="Arial Narrow" panose="020B0606020202030204" pitchFamily="34" charset="0"/>
              </a:rPr>
              <a:t>mentorings</a:t>
            </a:r>
            <a:r>
              <a:rPr lang="lv-LV" sz="2200" dirty="0">
                <a:latin typeface="Arial Narrow" panose="020B0606020202030204" pitchFamily="34" charset="0"/>
              </a:rPr>
              <a:t>, vairāk uz prasmēm virzītas mācības</a:t>
            </a:r>
            <a:r>
              <a:rPr lang="en-US" sz="2200" dirty="0">
                <a:latin typeface="Arial Narrow" panose="020B0606020202030204" pitchFamily="34" charset="0"/>
              </a:rPr>
              <a:t>. </a:t>
            </a:r>
            <a:endParaRPr lang="lv-LV" sz="2200" dirty="0">
              <a:latin typeface="Arial Narrow" panose="020B0606020202030204" pitchFamily="34" charset="0"/>
            </a:endParaRPr>
          </a:p>
        </p:txBody>
      </p:sp>
      <p:graphicFrame>
        <p:nvGraphicFramePr>
          <p:cNvPr id="4" name="Object 3">
            <a:extLst>
              <a:ext uri="{FF2B5EF4-FFF2-40B4-BE49-F238E27FC236}">
                <a16:creationId xmlns:a16="http://schemas.microsoft.com/office/drawing/2014/main" id="{58F9E02F-D15E-49D7-A2FE-A903864DDA5C}"/>
              </a:ext>
            </a:extLst>
          </p:cNvPr>
          <p:cNvGraphicFramePr>
            <a:graphicFrameLocks noChangeAspect="1"/>
          </p:cNvGraphicFramePr>
          <p:nvPr/>
        </p:nvGraphicFramePr>
        <p:xfrm>
          <a:off x="9383617" y="3653744"/>
          <a:ext cx="2508962" cy="2365842"/>
        </p:xfrm>
        <a:graphic>
          <a:graphicData uri="http://schemas.openxmlformats.org/presentationml/2006/ole">
            <mc:AlternateContent xmlns:mc="http://schemas.openxmlformats.org/markup-compatibility/2006">
              <mc:Choice xmlns:v="urn:schemas-microsoft-com:vml" Requires="v">
                <p:oleObj spid="_x0000_s19467" name="Acrobat Document" r:id="rId3" imgW="3200400" imgH="3017379" progId="Acrobat.Document.DC">
                  <p:embed/>
                </p:oleObj>
              </mc:Choice>
              <mc:Fallback>
                <p:oleObj name="Acrobat Document" r:id="rId3" imgW="3200400" imgH="3017379" progId="Acrobat.Document.DC">
                  <p:embed/>
                  <p:pic>
                    <p:nvPicPr>
                      <p:cNvPr id="4" name="Object 3">
                        <a:extLst>
                          <a:ext uri="{FF2B5EF4-FFF2-40B4-BE49-F238E27FC236}">
                            <a16:creationId xmlns:a16="http://schemas.microsoft.com/office/drawing/2014/main" id="{58F9E02F-D15E-49D7-A2FE-A903864DDA5C}"/>
                          </a:ext>
                        </a:extLst>
                      </p:cNvPr>
                      <p:cNvPicPr/>
                      <p:nvPr/>
                    </p:nvPicPr>
                    <p:blipFill>
                      <a:blip r:embed="rId4"/>
                      <a:stretch>
                        <a:fillRect/>
                      </a:stretch>
                    </p:blipFill>
                    <p:spPr>
                      <a:xfrm>
                        <a:off x="9383617" y="3653744"/>
                        <a:ext cx="2508962" cy="2365842"/>
                      </a:xfrm>
                      <a:prstGeom prst="rect">
                        <a:avLst/>
                      </a:prstGeom>
                    </p:spPr>
                  </p:pic>
                </p:oleObj>
              </mc:Fallback>
            </mc:AlternateContent>
          </a:graphicData>
        </a:graphic>
      </p:graphicFrame>
    </p:spTree>
    <p:extLst>
      <p:ext uri="{BB962C8B-B14F-4D97-AF65-F5344CB8AC3E}">
        <p14:creationId xmlns:p14="http://schemas.microsoft.com/office/powerpoint/2010/main" val="2218186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C011-65FE-4FA7-97DE-E67251EC3D19}"/>
              </a:ext>
            </a:extLst>
          </p:cNvPr>
          <p:cNvSpPr>
            <a:spLocks noGrp="1"/>
          </p:cNvSpPr>
          <p:nvPr>
            <p:ph type="title"/>
          </p:nvPr>
        </p:nvSpPr>
        <p:spPr>
          <a:xfrm>
            <a:off x="1066800" y="333248"/>
            <a:ext cx="10058400" cy="1609344"/>
          </a:xfrm>
        </p:spPr>
        <p:txBody>
          <a:bodyPr/>
          <a:lstStyle/>
          <a:p>
            <a:r>
              <a:rPr lang="en-US" dirty="0">
                <a:latin typeface="Arial Narrow" panose="020B0606020202030204" pitchFamily="34" charset="0"/>
              </a:rPr>
              <a:t>LTMC </a:t>
            </a:r>
            <a:r>
              <a:rPr lang="lv-LV" dirty="0">
                <a:latin typeface="Arial Narrow" panose="020B0606020202030204" pitchFamily="34" charset="0"/>
              </a:rPr>
              <a:t>- mantojums</a:t>
            </a:r>
          </a:p>
        </p:txBody>
      </p:sp>
      <p:sp>
        <p:nvSpPr>
          <p:cNvPr id="3" name="Content Placeholder 2">
            <a:extLst>
              <a:ext uri="{FF2B5EF4-FFF2-40B4-BE49-F238E27FC236}">
                <a16:creationId xmlns:a16="http://schemas.microsoft.com/office/drawing/2014/main" id="{100F2A31-C499-4C23-A663-807ABC15CFC9}"/>
              </a:ext>
            </a:extLst>
          </p:cNvPr>
          <p:cNvSpPr>
            <a:spLocks noGrp="1"/>
          </p:cNvSpPr>
          <p:nvPr>
            <p:ph idx="1"/>
          </p:nvPr>
        </p:nvSpPr>
        <p:spPr>
          <a:xfrm>
            <a:off x="629920" y="1842306"/>
            <a:ext cx="11308080" cy="3938734"/>
          </a:xfrm>
        </p:spPr>
        <p:txBody>
          <a:bodyPr>
            <a:noAutofit/>
          </a:bodyPr>
          <a:lstStyle/>
          <a:p>
            <a:pPr marL="0" lvl="0" indent="0">
              <a:buNone/>
            </a:pPr>
            <a:r>
              <a:rPr lang="lv-LV" sz="2200" b="1" dirty="0">
                <a:latin typeface="Arial Narrow" panose="020B0606020202030204" pitchFamily="34" charset="0"/>
              </a:rPr>
              <a:t>Pilnveidota Jauno tiesnešu programma</a:t>
            </a:r>
            <a:r>
              <a:rPr lang="lv-LV" sz="2200" dirty="0">
                <a:latin typeface="Arial Narrow" panose="020B0606020202030204" pitchFamily="34" charset="0"/>
              </a:rPr>
              <a:t>:</a:t>
            </a:r>
          </a:p>
          <a:p>
            <a:pPr marL="457200" lvl="0" indent="-457200">
              <a:buAutoNum type="arabicPeriod"/>
            </a:pPr>
            <a:r>
              <a:rPr lang="lv-LV" sz="2200" dirty="0">
                <a:latin typeface="Arial Narrow" panose="020B0606020202030204" pitchFamily="34" charset="0"/>
              </a:rPr>
              <a:t>Likums par Tiesu varu 89. pants  - ” …tiesnesim ir pienākums apgūt jauno tiesnešu mācību kursu”;</a:t>
            </a:r>
          </a:p>
          <a:p>
            <a:pPr marL="457200" indent="-457200">
              <a:buFont typeface="+mj-lt"/>
              <a:buAutoNum type="arabicPeriod"/>
            </a:pPr>
            <a:r>
              <a:rPr lang="lv-LV" sz="2200" dirty="0">
                <a:latin typeface="Arial Narrow" panose="020B0606020202030204" pitchFamily="34" charset="0"/>
              </a:rPr>
              <a:t>Programma ir </a:t>
            </a:r>
            <a:r>
              <a:rPr lang="lv-LV" sz="2200" b="1" dirty="0">
                <a:latin typeface="Arial Narrow" panose="020B0606020202030204" pitchFamily="34" charset="0"/>
              </a:rPr>
              <a:t>paplašināta</a:t>
            </a:r>
            <a:r>
              <a:rPr lang="lv-LV" sz="2200" dirty="0">
                <a:latin typeface="Arial Narrow" panose="020B0606020202030204" pitchFamily="34" charset="0"/>
              </a:rPr>
              <a:t> (vairāk kā.400 ak/h iepriekšējo 200 ak/h vietā);</a:t>
            </a:r>
          </a:p>
          <a:p>
            <a:pPr marL="457200" indent="-457200">
              <a:buFont typeface="+mj-lt"/>
              <a:buAutoNum type="arabicPeriod"/>
            </a:pPr>
            <a:r>
              <a:rPr lang="lv-LV" sz="2200" dirty="0">
                <a:latin typeface="Arial Narrow" panose="020B0606020202030204" pitchFamily="34" charset="0"/>
              </a:rPr>
              <a:t>Ierosināts nodrošināt </a:t>
            </a:r>
            <a:r>
              <a:rPr lang="lv-LV" sz="2200" b="1" dirty="0">
                <a:latin typeface="Arial Narrow" panose="020B0606020202030204" pitchFamily="34" charset="0"/>
              </a:rPr>
              <a:t>mācīšanos darba vidē </a:t>
            </a:r>
            <a:r>
              <a:rPr lang="lv-LV" sz="2200" dirty="0">
                <a:latin typeface="Arial Narrow" panose="020B0606020202030204" pitchFamily="34" charset="0"/>
              </a:rPr>
              <a:t>– mācību dienas apgabaltiesās, AT, ST;</a:t>
            </a:r>
          </a:p>
          <a:p>
            <a:pPr marL="457200" indent="-457200">
              <a:buFont typeface="+mj-lt"/>
              <a:buAutoNum type="arabicPeriod"/>
            </a:pPr>
            <a:r>
              <a:rPr lang="lv-LV" sz="2200" dirty="0">
                <a:latin typeface="Arial Narrow" panose="020B0606020202030204" pitchFamily="34" charset="0"/>
              </a:rPr>
              <a:t>programmā ir </a:t>
            </a:r>
            <a:r>
              <a:rPr lang="lv-LV" sz="2200" b="1" dirty="0">
                <a:latin typeface="Arial Narrow" panose="020B0606020202030204" pitchFamily="34" charset="0"/>
              </a:rPr>
              <a:t>jauna sadaļa – administratīvo tiesību bloks</a:t>
            </a:r>
            <a:r>
              <a:rPr lang="lv-LV" sz="2200" dirty="0">
                <a:latin typeface="Arial Narrow" panose="020B0606020202030204" pitchFamily="34" charset="0"/>
              </a:rPr>
              <a:t>, kas ietver gan pamatprogrammu par administratīvajām tiesībām vispārējās jurisdikcijas tiesnešiem, un jaunajiem administratīvajiem tiesnešiem;</a:t>
            </a:r>
          </a:p>
          <a:p>
            <a:pPr marL="457200" indent="-457200">
              <a:buFont typeface="+mj-lt"/>
              <a:buAutoNum type="arabicPeriod"/>
            </a:pPr>
            <a:r>
              <a:rPr lang="lv-LV" sz="2200" dirty="0">
                <a:latin typeface="Arial Narrow" panose="020B0606020202030204" pitchFamily="34" charset="0"/>
              </a:rPr>
              <a:t>horizontālās </a:t>
            </a:r>
            <a:r>
              <a:rPr lang="lv-LV" sz="2200" b="1" dirty="0">
                <a:latin typeface="Arial Narrow" panose="020B0606020202030204" pitchFamily="34" charset="0"/>
              </a:rPr>
              <a:t>programmas “Starptautiskās tiesības/Cilvēktiesības</a:t>
            </a:r>
            <a:r>
              <a:rPr lang="lv-LV" sz="2200" dirty="0">
                <a:latin typeface="Arial Narrow" panose="020B0606020202030204" pitchFamily="34" charset="0"/>
              </a:rPr>
              <a:t>” pamatdaļa ir integrāla jauno tiesnešu programmas daļa, kas nodrošina fundamentālu izpratnes par </a:t>
            </a:r>
            <a:r>
              <a:rPr lang="lv-LV" sz="2200" dirty="0" err="1">
                <a:latin typeface="Arial Narrow" panose="020B0606020202030204" pitchFamily="34" charset="0"/>
              </a:rPr>
              <a:t>pamattiesību</a:t>
            </a:r>
            <a:r>
              <a:rPr lang="lv-LV" sz="2200" dirty="0">
                <a:latin typeface="Arial Narrow" panose="020B0606020202030204" pitchFamily="34" charset="0"/>
              </a:rPr>
              <a:t> vērtībām, EST un ECT </a:t>
            </a:r>
            <a:r>
              <a:rPr lang="lv-LV" sz="2200" dirty="0" err="1">
                <a:latin typeface="Arial Narrow" panose="020B0606020202030204" pitchFamily="34" charset="0"/>
              </a:rPr>
              <a:t>robežšķirtni</a:t>
            </a:r>
            <a:r>
              <a:rPr lang="lv-LV" sz="2200" dirty="0">
                <a:latin typeface="Arial Narrow" panose="020B0606020202030204" pitchFamily="34" charset="0"/>
              </a:rPr>
              <a:t>; nacionālo un starptautisko tiesību sistēmu nodalīšanu; </a:t>
            </a:r>
            <a:r>
              <a:rPr lang="en-US" sz="2200" dirty="0">
                <a:latin typeface="Arial Narrow" panose="020B0606020202030204" pitchFamily="34" charset="0"/>
              </a:rPr>
              <a:t>P</a:t>
            </a:r>
            <a:r>
              <a:rPr lang="lv-LV" sz="2200" dirty="0" err="1">
                <a:latin typeface="Arial Narrow" panose="020B0606020202030204" pitchFamily="34" charset="0"/>
              </a:rPr>
              <a:t>rogramma</a:t>
            </a:r>
            <a:r>
              <a:rPr lang="lv-LV" sz="2200" dirty="0">
                <a:latin typeface="Arial Narrow" panose="020B0606020202030204" pitchFamily="34" charset="0"/>
              </a:rPr>
              <a:t> ir pieejama ikvienam tiesu sistēmā strādājošam</a:t>
            </a:r>
            <a:r>
              <a:rPr lang="en-US" sz="2200" dirty="0">
                <a:latin typeface="Arial Narrow" panose="020B0606020202030204" pitchFamily="34" charset="0"/>
              </a:rPr>
              <a:t>.</a:t>
            </a:r>
            <a:endParaRPr lang="lv-LV" sz="2200" dirty="0">
              <a:latin typeface="Arial Narrow" panose="020B0606020202030204" pitchFamily="34" charset="0"/>
            </a:endParaRPr>
          </a:p>
        </p:txBody>
      </p:sp>
      <p:graphicFrame>
        <p:nvGraphicFramePr>
          <p:cNvPr id="4" name="Object 3">
            <a:extLst>
              <a:ext uri="{FF2B5EF4-FFF2-40B4-BE49-F238E27FC236}">
                <a16:creationId xmlns:a16="http://schemas.microsoft.com/office/drawing/2014/main" id="{58F9E02F-D15E-49D7-A2FE-A903864DDA5C}"/>
              </a:ext>
            </a:extLst>
          </p:cNvPr>
          <p:cNvGraphicFramePr>
            <a:graphicFrameLocks noChangeAspect="1"/>
          </p:cNvGraphicFramePr>
          <p:nvPr>
            <p:extLst>
              <p:ext uri="{D42A27DB-BD31-4B8C-83A1-F6EECF244321}">
                <p14:modId xmlns:p14="http://schemas.microsoft.com/office/powerpoint/2010/main" val="2190723674"/>
              </p:ext>
            </p:extLst>
          </p:nvPr>
        </p:nvGraphicFramePr>
        <p:xfrm>
          <a:off x="9464897" y="149144"/>
          <a:ext cx="2097183" cy="1977552"/>
        </p:xfrm>
        <a:graphic>
          <a:graphicData uri="http://schemas.openxmlformats.org/presentationml/2006/ole">
            <mc:AlternateContent xmlns:mc="http://schemas.openxmlformats.org/markup-compatibility/2006">
              <mc:Choice xmlns:v="urn:schemas-microsoft-com:vml" Requires="v">
                <p:oleObj spid="_x0000_s13330" name="Acrobat Document" r:id="rId3" imgW="3200400" imgH="3017379" progId="Acrobat.Document.DC">
                  <p:embed/>
                </p:oleObj>
              </mc:Choice>
              <mc:Fallback>
                <p:oleObj name="Acrobat Document" r:id="rId3" imgW="3200400" imgH="3017379" progId="Acrobat.Document.DC">
                  <p:embed/>
                  <p:pic>
                    <p:nvPicPr>
                      <p:cNvPr id="4" name="Object 3">
                        <a:extLst>
                          <a:ext uri="{FF2B5EF4-FFF2-40B4-BE49-F238E27FC236}">
                            <a16:creationId xmlns:a16="http://schemas.microsoft.com/office/drawing/2014/main" id="{58F9E02F-D15E-49D7-A2FE-A903864DDA5C}"/>
                          </a:ext>
                        </a:extLst>
                      </p:cNvPr>
                      <p:cNvPicPr/>
                      <p:nvPr/>
                    </p:nvPicPr>
                    <p:blipFill>
                      <a:blip r:embed="rId4"/>
                      <a:stretch>
                        <a:fillRect/>
                      </a:stretch>
                    </p:blipFill>
                    <p:spPr>
                      <a:xfrm>
                        <a:off x="9464897" y="149144"/>
                        <a:ext cx="2097183" cy="1977552"/>
                      </a:xfrm>
                      <a:prstGeom prst="rect">
                        <a:avLst/>
                      </a:prstGeom>
                    </p:spPr>
                  </p:pic>
                </p:oleObj>
              </mc:Fallback>
            </mc:AlternateContent>
          </a:graphicData>
        </a:graphic>
      </p:graphicFrame>
    </p:spTree>
    <p:extLst>
      <p:ext uri="{BB962C8B-B14F-4D97-AF65-F5344CB8AC3E}">
        <p14:creationId xmlns:p14="http://schemas.microsoft.com/office/powerpoint/2010/main" val="12916922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1539</TotalTime>
  <Words>831</Words>
  <Application>Microsoft Office PowerPoint</Application>
  <PresentationFormat>Widescreen</PresentationFormat>
  <Paragraphs>75</Paragraphs>
  <Slides>13</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 Narrow</vt:lpstr>
      <vt:lpstr>Calibri</vt:lpstr>
      <vt:lpstr>Rockwell</vt:lpstr>
      <vt:lpstr>Rockwell Condensed</vt:lpstr>
      <vt:lpstr>Wingdings</vt:lpstr>
      <vt:lpstr>Wood Type</vt:lpstr>
      <vt:lpstr>Acrobat Document</vt:lpstr>
      <vt:lpstr>LTMC 29 gadi</vt:lpstr>
      <vt:lpstr> dibināšana attīstība  mantojums</vt:lpstr>
      <vt:lpstr>Sākums –TAC 1995. gads</vt:lpstr>
      <vt:lpstr>Sākums -TAC</vt:lpstr>
      <vt:lpstr>Sākums -TAC</vt:lpstr>
      <vt:lpstr>LTMC - nodibinājums</vt:lpstr>
      <vt:lpstr>PowerPoint Presentation</vt:lpstr>
      <vt:lpstr>LTMC - nodibinājums</vt:lpstr>
      <vt:lpstr>LTMC - mantojums</vt:lpstr>
      <vt:lpstr>LTMC - mantojums</vt:lpstr>
      <vt:lpstr>LTMC - mantojums</vt:lpstr>
      <vt:lpstr>LTMC - mantojums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LTMC 29 gadu griezumā</dc:title>
  <dc:creator>Solvita Kalniņa</dc:creator>
  <cp:lastModifiedBy>Solvita Kalniņa</cp:lastModifiedBy>
  <cp:revision>41</cp:revision>
  <dcterms:created xsi:type="dcterms:W3CDTF">2024-05-15T12:37:27Z</dcterms:created>
  <dcterms:modified xsi:type="dcterms:W3CDTF">2024-05-16T15:07:47Z</dcterms:modified>
</cp:coreProperties>
</file>