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8" r:id="rId5"/>
    <p:sldId id="269" r:id="rId6"/>
    <p:sldId id="270" r:id="rId7"/>
    <p:sldId id="260" r:id="rId8"/>
    <p:sldId id="261" r:id="rId9"/>
    <p:sldId id="266" r:id="rId10"/>
    <p:sldId id="262" r:id="rId11"/>
    <p:sldId id="265" r:id="rId12"/>
    <p:sldId id="263" r:id="rId13"/>
    <p:sldId id="267" r:id="rId14"/>
    <p:sldId id="264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3gads\standarti\Tiesu%20iesniegto%20datu%20apkopojums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3gads\standarti\Tiesu%20iesniegto%20datu%20apkopojums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3gads\standarti\Tiesu%20iesniegto%20datu%20apkopojums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3gads\standarti\Tiesu%20iesniegto%20datu%20apkopojums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3gads\standarti\Tiesu%20iesniegto%20datu%20apkopojums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3gads\standarti\Tiesu%20iesniegto%20datu%20apkopojums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3gads\standarti\Tiesu%20iesniegto%20datu%20apkopojums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Administratīvās lietas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analīze'!$C$2:$C$4</c:f>
              <c:numCache>
                <c:formatCode>0.0</c:formatCode>
                <c:ptCount val="3"/>
                <c:pt idx="0">
                  <c:v>18</c:v>
                </c:pt>
                <c:pt idx="1">
                  <c:v>5.8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6-4AE6-925A-C26567EBF797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Izpilde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analīze'!$D$2:$D$4</c:f>
              <c:numCache>
                <c:formatCode>0.0</c:formatCode>
                <c:ptCount val="3"/>
                <c:pt idx="0">
                  <c:v>28.8</c:v>
                </c:pt>
                <c:pt idx="1">
                  <c:v>7.7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6-4AE6-925A-C26567EBF797}"/>
            </c:ext>
          </c:extLst>
        </c:ser>
        <c:ser>
          <c:idx val="2"/>
          <c:order val="2"/>
          <c:tx>
            <c:strRef>
              <c:f>'TPS Standartu analīze'!$F$1</c:f>
              <c:strCache>
                <c:ptCount val="1"/>
                <c:pt idx="0">
                  <c:v>Standarts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analīze'!$F$2:$F$4</c:f>
              <c:numCache>
                <c:formatCode>0.0</c:formatCode>
                <c:ptCount val="3"/>
                <c:pt idx="0">
                  <c:v>18</c:v>
                </c:pt>
                <c:pt idx="1">
                  <c:v>6.5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46-4AE6-925A-C26567EBF7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Civillietas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analīze'!$B$8:$B$21</c:f>
              <c:strCache>
                <c:ptCount val="14"/>
                <c:pt idx="0">
                  <c:v>S-CLD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analīze'!$C$8:$C$21</c:f>
              <c:numCache>
                <c:formatCode>0.0</c:formatCode>
                <c:ptCount val="14"/>
                <c:pt idx="0">
                  <c:v>18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6.5</c:v>
                </c:pt>
                <c:pt idx="6">
                  <c:v>7.4</c:v>
                </c:pt>
                <c:pt idx="7">
                  <c:v>9</c:v>
                </c:pt>
                <c:pt idx="8">
                  <c:v>6</c:v>
                </c:pt>
                <c:pt idx="9">
                  <c:v>6</c:v>
                </c:pt>
                <c:pt idx="10">
                  <c:v>8</c:v>
                </c:pt>
                <c:pt idx="11">
                  <c:v>6.5</c:v>
                </c:pt>
                <c:pt idx="12">
                  <c:v>7</c:v>
                </c:pt>
                <c:pt idx="1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8-4929-BCC7-2A5A089BFC21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Izpilde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analīze'!$B$8:$B$21</c:f>
              <c:strCache>
                <c:ptCount val="14"/>
                <c:pt idx="0">
                  <c:v>S-CLD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analīze'!$D$8:$D$21</c:f>
              <c:numCache>
                <c:formatCode>0.0</c:formatCode>
                <c:ptCount val="14"/>
                <c:pt idx="0">
                  <c:v>16.37</c:v>
                </c:pt>
                <c:pt idx="1">
                  <c:v>5.3</c:v>
                </c:pt>
                <c:pt idx="2">
                  <c:v>4.4000000000000004</c:v>
                </c:pt>
                <c:pt idx="3">
                  <c:v>3.8</c:v>
                </c:pt>
                <c:pt idx="4">
                  <c:v>4.3</c:v>
                </c:pt>
                <c:pt idx="5">
                  <c:v>8.1</c:v>
                </c:pt>
                <c:pt idx="6">
                  <c:v>9.4</c:v>
                </c:pt>
                <c:pt idx="7">
                  <c:v>9.1</c:v>
                </c:pt>
                <c:pt idx="8">
                  <c:v>4.4000000000000004</c:v>
                </c:pt>
                <c:pt idx="9">
                  <c:v>5</c:v>
                </c:pt>
                <c:pt idx="10">
                  <c:v>6.2</c:v>
                </c:pt>
                <c:pt idx="11">
                  <c:v>4.9000000000000004</c:v>
                </c:pt>
                <c:pt idx="12">
                  <c:v>7.1</c:v>
                </c:pt>
                <c:pt idx="1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8-4929-BCC7-2A5A089BFC21}"/>
            </c:ext>
          </c:extLst>
        </c:ser>
        <c:ser>
          <c:idx val="2"/>
          <c:order val="2"/>
          <c:tx>
            <c:strRef>
              <c:f>'TPS Standartu analīze'!$F$1</c:f>
              <c:strCache>
                <c:ptCount val="1"/>
                <c:pt idx="0">
                  <c:v>Standarts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analīze'!$B$8:$B$21</c:f>
              <c:strCache>
                <c:ptCount val="14"/>
                <c:pt idx="0">
                  <c:v>S-CLD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analīze'!$F$8:$F$21</c:f>
              <c:numCache>
                <c:formatCode>0.0</c:formatCode>
                <c:ptCount val="14"/>
                <c:pt idx="0">
                  <c:v>18</c:v>
                </c:pt>
                <c:pt idx="1">
                  <c:v>5.5</c:v>
                </c:pt>
                <c:pt idx="2">
                  <c:v>4.5</c:v>
                </c:pt>
                <c:pt idx="3">
                  <c:v>3.8</c:v>
                </c:pt>
                <c:pt idx="4">
                  <c:v>4</c:v>
                </c:pt>
                <c:pt idx="5">
                  <c:v>5.5</c:v>
                </c:pt>
                <c:pt idx="6">
                  <c:v>9</c:v>
                </c:pt>
                <c:pt idx="7">
                  <c:v>9</c:v>
                </c:pt>
                <c:pt idx="8">
                  <c:v>6</c:v>
                </c:pt>
                <c:pt idx="9">
                  <c:v>5.5</c:v>
                </c:pt>
                <c:pt idx="10">
                  <c:v>7</c:v>
                </c:pt>
                <c:pt idx="11">
                  <c:v>6.3</c:v>
                </c:pt>
                <c:pt idx="12">
                  <c:v>7</c:v>
                </c:pt>
                <c:pt idx="1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8-4929-BCC7-2A5A089BFC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Krimināllietas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analīze'!$B$25:$B$38</c:f>
              <c:strCache>
                <c:ptCount val="14"/>
                <c:pt idx="0">
                  <c:v>S-KLD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analīze'!$C$25:$C$38</c:f>
              <c:numCache>
                <c:formatCode>0.0</c:formatCode>
                <c:ptCount val="14"/>
                <c:pt idx="0">
                  <c:v>12</c:v>
                </c:pt>
                <c:pt idx="1">
                  <c:v>6.5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8.5</c:v>
                </c:pt>
                <c:pt idx="6">
                  <c:v>7.6</c:v>
                </c:pt>
                <c:pt idx="7">
                  <c:v>9</c:v>
                </c:pt>
                <c:pt idx="8">
                  <c:v>6</c:v>
                </c:pt>
                <c:pt idx="9">
                  <c:v>6</c:v>
                </c:pt>
                <c:pt idx="10">
                  <c:v>8</c:v>
                </c:pt>
                <c:pt idx="11">
                  <c:v>9</c:v>
                </c:pt>
                <c:pt idx="12">
                  <c:v>8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1-4443-AB5C-F384D27EA5A2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Izpilde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analīze'!$B$25:$B$38</c:f>
              <c:strCache>
                <c:ptCount val="14"/>
                <c:pt idx="0">
                  <c:v>S-KLD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analīze'!$D$25:$D$38</c:f>
              <c:numCache>
                <c:formatCode>0.0</c:formatCode>
                <c:ptCount val="14"/>
                <c:pt idx="0">
                  <c:v>10.37</c:v>
                </c:pt>
                <c:pt idx="1">
                  <c:v>4.3</c:v>
                </c:pt>
                <c:pt idx="2">
                  <c:v>3.8</c:v>
                </c:pt>
                <c:pt idx="3">
                  <c:v>2.9</c:v>
                </c:pt>
                <c:pt idx="4">
                  <c:v>3.7</c:v>
                </c:pt>
                <c:pt idx="5">
                  <c:v>3.6</c:v>
                </c:pt>
                <c:pt idx="6">
                  <c:v>12.3</c:v>
                </c:pt>
                <c:pt idx="7">
                  <c:v>8</c:v>
                </c:pt>
                <c:pt idx="8">
                  <c:v>4.2</c:v>
                </c:pt>
                <c:pt idx="9">
                  <c:v>5.2</c:v>
                </c:pt>
                <c:pt idx="10">
                  <c:v>6.6</c:v>
                </c:pt>
                <c:pt idx="11">
                  <c:v>12.7</c:v>
                </c:pt>
                <c:pt idx="12">
                  <c:v>7.1</c:v>
                </c:pt>
                <c:pt idx="1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1-4443-AB5C-F384D27EA5A2}"/>
            </c:ext>
          </c:extLst>
        </c:ser>
        <c:ser>
          <c:idx val="2"/>
          <c:order val="2"/>
          <c:tx>
            <c:strRef>
              <c:f>'TPS Standartu analīze'!$F$1</c:f>
              <c:strCache>
                <c:ptCount val="1"/>
                <c:pt idx="0">
                  <c:v>Standarts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analīze'!$B$25:$B$38</c:f>
              <c:strCache>
                <c:ptCount val="14"/>
                <c:pt idx="0">
                  <c:v>S-KLD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analīze'!$F$25:$F$38</c:f>
              <c:numCache>
                <c:formatCode>0.0</c:formatCode>
                <c:ptCount val="14"/>
                <c:pt idx="0">
                  <c:v>10</c:v>
                </c:pt>
                <c:pt idx="1">
                  <c:v>6.8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3.6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12.5</c:v>
                </c:pt>
                <c:pt idx="12">
                  <c:v>8</c:v>
                </c:pt>
                <c:pt idx="1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41-4443-AB5C-F384D27EA5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Administratīvo pārkāpumu lietas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analīze'!$B$42:$B$53</c:f>
              <c:strCache>
                <c:ptCount val="12"/>
                <c:pt idx="0">
                  <c:v>RAT</c:v>
                </c:pt>
                <c:pt idx="1">
                  <c:v>LAT</c:v>
                </c:pt>
                <c:pt idx="2">
                  <c:v>KAT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VRT</c:v>
                </c:pt>
                <c:pt idx="9">
                  <c:v>ZRT</c:v>
                </c:pt>
                <c:pt idx="10">
                  <c:v>DT</c:v>
                </c:pt>
                <c:pt idx="11">
                  <c:v>RT</c:v>
                </c:pt>
              </c:strCache>
            </c:strRef>
          </c:cat>
          <c:val>
            <c:numRef>
              <c:f>'TPS Standartu analīze'!$C$42:$C$53</c:f>
              <c:numCache>
                <c:formatCode>0.0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4.0999999999999996</c:v>
                </c:pt>
                <c:pt idx="6">
                  <c:v>8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3-402F-B7BB-766D4A4BC391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Izpilde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analīze'!$B$42:$B$53</c:f>
              <c:strCache>
                <c:ptCount val="12"/>
                <c:pt idx="0">
                  <c:v>RAT</c:v>
                </c:pt>
                <c:pt idx="1">
                  <c:v>LAT</c:v>
                </c:pt>
                <c:pt idx="2">
                  <c:v>KAT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VRT</c:v>
                </c:pt>
                <c:pt idx="9">
                  <c:v>ZRT</c:v>
                </c:pt>
                <c:pt idx="10">
                  <c:v>DT</c:v>
                </c:pt>
                <c:pt idx="11">
                  <c:v>RT</c:v>
                </c:pt>
              </c:strCache>
            </c:strRef>
          </c:cat>
          <c:val>
            <c:numRef>
              <c:f>'TPS Standartu analīze'!$D$42:$D$53</c:f>
              <c:numCache>
                <c:formatCode>0.0</c:formatCode>
                <c:ptCount val="12"/>
                <c:pt idx="0">
                  <c:v>3.9</c:v>
                </c:pt>
                <c:pt idx="1">
                  <c:v>3.3</c:v>
                </c:pt>
                <c:pt idx="2">
                  <c:v>2</c:v>
                </c:pt>
                <c:pt idx="3">
                  <c:v>2.5</c:v>
                </c:pt>
                <c:pt idx="4">
                  <c:v>2.9</c:v>
                </c:pt>
                <c:pt idx="5">
                  <c:v>5.4</c:v>
                </c:pt>
                <c:pt idx="6">
                  <c:v>7.5</c:v>
                </c:pt>
                <c:pt idx="7">
                  <c:v>3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3-402F-B7BB-766D4A4BC391}"/>
            </c:ext>
          </c:extLst>
        </c:ser>
        <c:ser>
          <c:idx val="2"/>
          <c:order val="2"/>
          <c:tx>
            <c:strRef>
              <c:f>'TPS Standartu analīze'!$F$1</c:f>
              <c:strCache>
                <c:ptCount val="1"/>
                <c:pt idx="0">
                  <c:v>Standarts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analīze'!$B$42:$B$53</c:f>
              <c:strCache>
                <c:ptCount val="12"/>
                <c:pt idx="0">
                  <c:v>RAT</c:v>
                </c:pt>
                <c:pt idx="1">
                  <c:v>LAT</c:v>
                </c:pt>
                <c:pt idx="2">
                  <c:v>KAT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VRT</c:v>
                </c:pt>
                <c:pt idx="9">
                  <c:v>ZRT</c:v>
                </c:pt>
                <c:pt idx="10">
                  <c:v>DT</c:v>
                </c:pt>
                <c:pt idx="11">
                  <c:v>RT</c:v>
                </c:pt>
              </c:strCache>
            </c:strRef>
          </c:cat>
          <c:val>
            <c:numRef>
              <c:f>'TPS Standartu analīze'!$F$42:$F$53</c:f>
              <c:numCache>
                <c:formatCode>0.0</c:formatCode>
                <c:ptCount val="12"/>
                <c:pt idx="0">
                  <c:v>5</c:v>
                </c:pt>
                <c:pt idx="1">
                  <c:v>3</c:v>
                </c:pt>
                <c:pt idx="2">
                  <c:v>2.2000000000000002</c:v>
                </c:pt>
                <c:pt idx="3">
                  <c:v>2</c:v>
                </c:pt>
                <c:pt idx="4">
                  <c:v>2.5</c:v>
                </c:pt>
                <c:pt idx="5">
                  <c:v>4.5</c:v>
                </c:pt>
                <c:pt idx="6">
                  <c:v>8</c:v>
                </c:pt>
                <c:pt idx="7">
                  <c:v>4</c:v>
                </c:pt>
                <c:pt idx="8">
                  <c:v>3.5</c:v>
                </c:pt>
                <c:pt idx="9">
                  <c:v>3.5</c:v>
                </c:pt>
                <c:pt idx="10">
                  <c:v>8.1999999999999993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23-402F-B7BB-766D4A4BC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Administratīvās lietas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analīze'!$J$1</c:f>
              <c:strCache>
                <c:ptCount val="1"/>
                <c:pt idx="0">
                  <c:v>Ieilgušās lietas 2g+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analīze'!$J$2:$J$4</c:f>
              <c:numCache>
                <c:formatCode>0%</c:formatCode>
                <c:ptCount val="3"/>
                <c:pt idx="0">
                  <c:v>0.21404682274247491</c:v>
                </c:pt>
                <c:pt idx="1">
                  <c:v>1.6483516483516484E-2</c:v>
                </c:pt>
                <c:pt idx="2">
                  <c:v>3.7718491260349589E-2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0-45DB-96D1-31220DB3ABC4}"/>
            </c:ext>
          </c:extLst>
        </c:ser>
        <c:ser>
          <c:idx val="1"/>
          <c:order val="1"/>
          <c:tx>
            <c:strRef>
              <c:f>'TPS Standartu analīze'!$K$1</c:f>
              <c:strCache>
                <c:ptCount val="1"/>
                <c:pt idx="0">
                  <c:v>Ieilgušās lietas 5g+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analīze'!$K$2:$K$4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4.5998160073597054E-3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0-45DB-96D1-31220DB3AB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Civillietas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analīze'!$J$1</c:f>
              <c:strCache>
                <c:ptCount val="1"/>
                <c:pt idx="0">
                  <c:v>Ieilgušās lietas 2g+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analīze'!$B$8:$B$21</c:f>
              <c:strCache>
                <c:ptCount val="14"/>
                <c:pt idx="0">
                  <c:v>S-CLD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analīze'!$J$8:$J$21</c:f>
              <c:numCache>
                <c:formatCode>0%</c:formatCode>
                <c:ptCount val="14"/>
                <c:pt idx="0">
                  <c:v>1.5197568389057751E-2</c:v>
                </c:pt>
                <c:pt idx="1">
                  <c:v>3.5182679296346414E-2</c:v>
                </c:pt>
                <c:pt idx="2">
                  <c:v>3.4482758620689655E-2</c:v>
                </c:pt>
                <c:pt idx="3">
                  <c:v>0</c:v>
                </c:pt>
                <c:pt idx="4">
                  <c:v>9.5238095238095233E-2</c:v>
                </c:pt>
                <c:pt idx="5">
                  <c:v>9.375E-2</c:v>
                </c:pt>
                <c:pt idx="6">
                  <c:v>8.4007942569115632E-2</c:v>
                </c:pt>
                <c:pt idx="7">
                  <c:v>6.9516204790981681E-2</c:v>
                </c:pt>
                <c:pt idx="8">
                  <c:v>3.0516431924882629E-2</c:v>
                </c:pt>
                <c:pt idx="9">
                  <c:v>5.9952038369304558E-2</c:v>
                </c:pt>
                <c:pt idx="10">
                  <c:v>5.0509731232622798E-2</c:v>
                </c:pt>
                <c:pt idx="11">
                  <c:v>4.1795665634674919E-2</c:v>
                </c:pt>
                <c:pt idx="12">
                  <c:v>0.11342592592592593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8-4B5B-883D-6267B1F9CCF3}"/>
            </c:ext>
          </c:extLst>
        </c:ser>
        <c:ser>
          <c:idx val="1"/>
          <c:order val="1"/>
          <c:tx>
            <c:strRef>
              <c:f>'TPS Standartu analīze'!$K$1</c:f>
              <c:strCache>
                <c:ptCount val="1"/>
                <c:pt idx="0">
                  <c:v>Ieilgušās lietas 5g+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analīze'!$B$8:$B$21</c:f>
              <c:strCache>
                <c:ptCount val="14"/>
                <c:pt idx="0">
                  <c:v>S-CLD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analīze'!$K$8:$K$21</c:f>
              <c:numCache>
                <c:formatCode>0%</c:formatCode>
                <c:ptCount val="14"/>
                <c:pt idx="0">
                  <c:v>0</c:v>
                </c:pt>
                <c:pt idx="1">
                  <c:v>8.119079837618403E-3</c:v>
                </c:pt>
                <c:pt idx="2">
                  <c:v>1.1494252873563218E-2</c:v>
                </c:pt>
                <c:pt idx="3">
                  <c:v>0</c:v>
                </c:pt>
                <c:pt idx="4">
                  <c:v>4.7619047619047616E-2</c:v>
                </c:pt>
                <c:pt idx="5">
                  <c:v>4.6875E-2</c:v>
                </c:pt>
                <c:pt idx="6">
                  <c:v>1.3746754238582556E-2</c:v>
                </c:pt>
                <c:pt idx="7">
                  <c:v>8.9243776420854862E-3</c:v>
                </c:pt>
                <c:pt idx="8">
                  <c:v>1.6431924882629109E-2</c:v>
                </c:pt>
                <c:pt idx="9">
                  <c:v>7.1942446043165471E-3</c:v>
                </c:pt>
                <c:pt idx="10">
                  <c:v>1.2974976830398516E-2</c:v>
                </c:pt>
                <c:pt idx="11">
                  <c:v>6.1919504643962852E-3</c:v>
                </c:pt>
                <c:pt idx="12">
                  <c:v>1.3888888888888888E-2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8-4B5B-883D-6267B1F9C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Krimināllietas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analīze'!$J$1</c:f>
              <c:strCache>
                <c:ptCount val="1"/>
                <c:pt idx="0">
                  <c:v>Ieilgušās lietas 2g+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analīze'!$B$25:$B$38</c:f>
              <c:strCache>
                <c:ptCount val="14"/>
                <c:pt idx="0">
                  <c:v>S-KLD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analīze'!$J$25:$J$38</c:f>
              <c:numCache>
                <c:formatCode>0%</c:formatCode>
                <c:ptCount val="14"/>
                <c:pt idx="0">
                  <c:v>0</c:v>
                </c:pt>
                <c:pt idx="1">
                  <c:v>2.2499999999999999E-2</c:v>
                </c:pt>
                <c:pt idx="2">
                  <c:v>1.5384615384615385E-2</c:v>
                </c:pt>
                <c:pt idx="3">
                  <c:v>0</c:v>
                </c:pt>
                <c:pt idx="4">
                  <c:v>2.8571428571428571E-2</c:v>
                </c:pt>
                <c:pt idx="5">
                  <c:v>4.8192771084337352E-2</c:v>
                </c:pt>
                <c:pt idx="6">
                  <c:v>0.3975623911781776</c:v>
                </c:pt>
                <c:pt idx="7">
                  <c:v>0.20408163265306123</c:v>
                </c:pt>
                <c:pt idx="8">
                  <c:v>0.12903225806451613</c:v>
                </c:pt>
                <c:pt idx="9">
                  <c:v>0.15555555555555556</c:v>
                </c:pt>
                <c:pt idx="10">
                  <c:v>0.24531835205992508</c:v>
                </c:pt>
                <c:pt idx="11">
                  <c:v>0.41592920353982299</c:v>
                </c:pt>
                <c:pt idx="12">
                  <c:v>0.33606557377049179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B-4C48-B50C-49970B026887}"/>
            </c:ext>
          </c:extLst>
        </c:ser>
        <c:ser>
          <c:idx val="1"/>
          <c:order val="1"/>
          <c:tx>
            <c:strRef>
              <c:f>'TPS Standartu analīze'!$K$1</c:f>
              <c:strCache>
                <c:ptCount val="1"/>
                <c:pt idx="0">
                  <c:v>Ieilgušās lietas 5g+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analīze'!$B$25:$B$38</c:f>
              <c:strCache>
                <c:ptCount val="14"/>
                <c:pt idx="0">
                  <c:v>S-KLD</c:v>
                </c:pt>
                <c:pt idx="1">
                  <c:v>RAT</c:v>
                </c:pt>
                <c:pt idx="2">
                  <c:v>LAT</c:v>
                </c:pt>
                <c:pt idx="3">
                  <c:v>KAT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VRT</c:v>
                </c:pt>
                <c:pt idx="10">
                  <c:v>ZRT</c:v>
                </c:pt>
                <c:pt idx="11">
                  <c:v>DT</c:v>
                </c:pt>
                <c:pt idx="12">
                  <c:v>RT</c:v>
                </c:pt>
                <c:pt idx="13">
                  <c:v>ELT</c:v>
                </c:pt>
              </c:strCache>
            </c:strRef>
          </c:cat>
          <c:val>
            <c:numRef>
              <c:f>'TPS Standartu analīze'!$K$25:$K$38</c:f>
              <c:numCache>
                <c:formatCode>0%</c:formatCode>
                <c:ptCount val="14"/>
                <c:pt idx="0">
                  <c:v>0</c:v>
                </c:pt>
                <c:pt idx="1">
                  <c:v>2.5000000000000001E-3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9.1120139291932675E-2</c:v>
                </c:pt>
                <c:pt idx="7">
                  <c:v>4.5918367346938778E-2</c:v>
                </c:pt>
                <c:pt idx="8">
                  <c:v>3.870967741935484E-2</c:v>
                </c:pt>
                <c:pt idx="9">
                  <c:v>1.6666666666666666E-2</c:v>
                </c:pt>
                <c:pt idx="10">
                  <c:v>3.3707865168539325E-2</c:v>
                </c:pt>
                <c:pt idx="11">
                  <c:v>0.15929203539823009</c:v>
                </c:pt>
                <c:pt idx="12">
                  <c:v>0.13114754098360656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B-4C48-B50C-49970B0268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F2483-0057-4A56-A20E-4D9572DEF18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888634-2B4F-4ED4-9BEA-54E80D1D5FD4}">
      <dgm:prSet custT="1"/>
      <dgm:spPr/>
      <dgm:t>
        <a:bodyPr/>
        <a:lstStyle/>
        <a:p>
          <a:r>
            <a:rPr lang="lv-LV" sz="1500" b="0" i="0" dirty="0">
              <a:solidFill>
                <a:schemeClr val="tx1"/>
              </a:solidFill>
            </a:rPr>
            <a:t>Jaunā Tieslietu padomes Standartu vadlīniju redakcija apstiprināta 2022.gada 1.jūlijā.</a:t>
          </a:r>
          <a:endParaRPr lang="en-US" sz="1500" dirty="0">
            <a:solidFill>
              <a:schemeClr val="tx1"/>
            </a:solidFill>
          </a:endParaRPr>
        </a:p>
      </dgm:t>
    </dgm:pt>
    <dgm:pt modelId="{890EB406-7A5C-48FC-BB17-CF997A14DB89}" type="parTrans" cxnId="{C157642D-55B9-4712-8657-A573C931FB3F}">
      <dgm:prSet/>
      <dgm:spPr/>
      <dgm:t>
        <a:bodyPr/>
        <a:lstStyle/>
        <a:p>
          <a:endParaRPr lang="en-US"/>
        </a:p>
      </dgm:t>
    </dgm:pt>
    <dgm:pt modelId="{6F643B40-7B58-40E0-BDBC-1B6C4B91C55F}" type="sibTrans" cxnId="{C157642D-55B9-4712-8657-A573C931FB3F}">
      <dgm:prSet phldrT="01"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01</a:t>
          </a:r>
          <a:endParaRPr lang="en-US" sz="5400" dirty="0">
            <a:solidFill>
              <a:schemeClr val="tx1"/>
            </a:solidFill>
          </a:endParaRPr>
        </a:p>
      </dgm:t>
    </dgm:pt>
    <dgm:pt modelId="{B41D4E5D-9776-47EB-96DD-440DD7EC14B0}">
      <dgm:prSet custT="1"/>
      <dgm:spPr/>
      <dgm:t>
        <a:bodyPr/>
        <a:lstStyle/>
        <a:p>
          <a:r>
            <a:rPr lang="lv-LV" sz="1500" b="0" i="0" dirty="0">
              <a:solidFill>
                <a:schemeClr val="tx1"/>
              </a:solidFill>
            </a:rPr>
            <a:t>Mērķis – vienādot standartu izstrādes metodoloģiju tiesās, kā arī nodrošināt savstarpēji salīdzināmus datus par visām Latvijas tiesām. </a:t>
          </a:r>
          <a:endParaRPr lang="en-US" sz="1500" dirty="0">
            <a:solidFill>
              <a:schemeClr val="tx1"/>
            </a:solidFill>
          </a:endParaRPr>
        </a:p>
      </dgm:t>
    </dgm:pt>
    <dgm:pt modelId="{EB84CB02-CE72-44B9-B11F-ED9B8AAADA1B}" type="parTrans" cxnId="{F23AD1C9-74A9-42A4-BD86-10E063FCE967}">
      <dgm:prSet/>
      <dgm:spPr/>
      <dgm:t>
        <a:bodyPr/>
        <a:lstStyle/>
        <a:p>
          <a:endParaRPr lang="en-US"/>
        </a:p>
      </dgm:t>
    </dgm:pt>
    <dgm:pt modelId="{42DB03BF-5EF6-454C-A5EF-50391F2E9398}" type="sibTrans" cxnId="{F23AD1C9-74A9-42A4-BD86-10E063FCE967}">
      <dgm:prSet phldrT="02"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02</a:t>
          </a:r>
          <a:endParaRPr lang="en-US" sz="5400" dirty="0">
            <a:solidFill>
              <a:schemeClr val="tx1"/>
            </a:solidFill>
          </a:endParaRPr>
        </a:p>
      </dgm:t>
    </dgm:pt>
    <dgm:pt modelId="{FFAC1FC1-3157-4BA2-AAB8-92EB6F2EAF77}">
      <dgm:prSet custT="1"/>
      <dgm:spPr/>
      <dgm:t>
        <a:bodyPr/>
        <a:lstStyle/>
        <a:p>
          <a:r>
            <a:rPr lang="lv-LV" sz="1500" b="0" i="0" dirty="0">
              <a:solidFill>
                <a:schemeClr val="tx1"/>
              </a:solidFill>
            </a:rPr>
            <a:t>Uzsvari – kārtējā gada plānotos standartus balstīt objektīvos datos par tiesu darbības rādītājiem, tostarp, datos par standartu izpildi iepriekšējā gadā.</a:t>
          </a:r>
          <a:endParaRPr lang="en-US" sz="1500" dirty="0">
            <a:solidFill>
              <a:schemeClr val="tx1"/>
            </a:solidFill>
          </a:endParaRPr>
        </a:p>
      </dgm:t>
    </dgm:pt>
    <dgm:pt modelId="{3570D4CA-1FCD-4DA5-BC16-EEBB87DA1846}" type="parTrans" cxnId="{7996CDC0-D9AA-4877-A729-EDF17033A153}">
      <dgm:prSet/>
      <dgm:spPr/>
      <dgm:t>
        <a:bodyPr/>
        <a:lstStyle/>
        <a:p>
          <a:endParaRPr lang="en-US"/>
        </a:p>
      </dgm:t>
    </dgm:pt>
    <dgm:pt modelId="{DBB55719-7AB3-4F64-A041-DCD9795D5D98}" type="sibTrans" cxnId="{7996CDC0-D9AA-4877-A729-EDF17033A153}">
      <dgm:prSet phldrT="03"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03</a:t>
          </a:r>
        </a:p>
      </dgm:t>
    </dgm:pt>
    <dgm:pt modelId="{15587982-D7CA-4931-87F3-27488AD3C4ED}">
      <dgm:prSet custT="1"/>
      <dgm:spPr/>
      <dgm:t>
        <a:bodyPr/>
        <a:lstStyle/>
        <a:p>
          <a:r>
            <a:rPr lang="lv-LV" sz="1500" b="0" i="0" dirty="0">
              <a:solidFill>
                <a:schemeClr val="tx1"/>
              </a:solidFill>
            </a:rPr>
            <a:t>Izaicinājumi – nodrošināt tiesām operatīvu pieeju tiesu darbības rādītājiem, kā arī apkopot informāciju sarežģītā datu struktūrā. </a:t>
          </a:r>
          <a:endParaRPr lang="en-US" sz="1500" dirty="0"/>
        </a:p>
      </dgm:t>
    </dgm:pt>
    <dgm:pt modelId="{39EA9521-9964-40A1-A4BC-D7F04F6CD6EB}" type="parTrans" cxnId="{217F9A88-5EF7-4240-AFCB-ECC9ACAAD805}">
      <dgm:prSet/>
      <dgm:spPr/>
      <dgm:t>
        <a:bodyPr/>
        <a:lstStyle/>
        <a:p>
          <a:endParaRPr lang="en-US"/>
        </a:p>
      </dgm:t>
    </dgm:pt>
    <dgm:pt modelId="{F5256BAD-DDE2-4B27-86DF-0CE0E70C3589}" type="sibTrans" cxnId="{217F9A88-5EF7-4240-AFCB-ECC9ACAAD805}">
      <dgm:prSet phldrT="04"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04</a:t>
          </a:r>
        </a:p>
      </dgm:t>
    </dgm:pt>
    <dgm:pt modelId="{874DDA0C-1F73-41EE-AF72-D19A650F7DCB}" type="pres">
      <dgm:prSet presAssocID="{741F2483-0057-4A56-A20E-4D9572DEF189}" presName="Name0" presStyleCnt="0">
        <dgm:presLayoutVars>
          <dgm:animLvl val="lvl"/>
          <dgm:resizeHandles val="exact"/>
        </dgm:presLayoutVars>
      </dgm:prSet>
      <dgm:spPr/>
    </dgm:pt>
    <dgm:pt modelId="{DC9D5686-3E3C-46F5-A9A6-E8379ED974E9}" type="pres">
      <dgm:prSet presAssocID="{D9888634-2B4F-4ED4-9BEA-54E80D1D5FD4}" presName="compositeNode" presStyleCnt="0">
        <dgm:presLayoutVars>
          <dgm:bulletEnabled val="1"/>
        </dgm:presLayoutVars>
      </dgm:prSet>
      <dgm:spPr/>
    </dgm:pt>
    <dgm:pt modelId="{66D75818-261E-410F-BB7F-127A4CC887B2}" type="pres">
      <dgm:prSet presAssocID="{D9888634-2B4F-4ED4-9BEA-54E80D1D5FD4}" presName="bgRect" presStyleLbl="alignNode1" presStyleIdx="0" presStyleCnt="4" custScaleY="111573"/>
      <dgm:spPr/>
    </dgm:pt>
    <dgm:pt modelId="{FC9AA954-E43F-4A40-A558-A67002C21DFB}" type="pres">
      <dgm:prSet presAssocID="{6F643B40-7B58-40E0-BDBC-1B6C4B91C55F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BF068048-90F1-4DF6-B382-176EBD4644DB}" type="pres">
      <dgm:prSet presAssocID="{D9888634-2B4F-4ED4-9BEA-54E80D1D5FD4}" presName="nodeRect" presStyleLbl="alignNode1" presStyleIdx="0" presStyleCnt="4">
        <dgm:presLayoutVars>
          <dgm:bulletEnabled val="1"/>
        </dgm:presLayoutVars>
      </dgm:prSet>
      <dgm:spPr/>
    </dgm:pt>
    <dgm:pt modelId="{87C01748-2D80-4975-BAD3-AE944415CA69}" type="pres">
      <dgm:prSet presAssocID="{6F643B40-7B58-40E0-BDBC-1B6C4B91C55F}" presName="sibTrans" presStyleCnt="0"/>
      <dgm:spPr/>
    </dgm:pt>
    <dgm:pt modelId="{69439CB4-607D-4F5C-91E1-A5EC690A29B0}" type="pres">
      <dgm:prSet presAssocID="{B41D4E5D-9776-47EB-96DD-440DD7EC14B0}" presName="compositeNode" presStyleCnt="0">
        <dgm:presLayoutVars>
          <dgm:bulletEnabled val="1"/>
        </dgm:presLayoutVars>
      </dgm:prSet>
      <dgm:spPr/>
    </dgm:pt>
    <dgm:pt modelId="{E9444417-BBE6-4B0C-901E-34C7B8B9C3C8}" type="pres">
      <dgm:prSet presAssocID="{B41D4E5D-9776-47EB-96DD-440DD7EC14B0}" presName="bgRect" presStyleLbl="alignNode1" presStyleIdx="1" presStyleCnt="4" custScaleY="111573"/>
      <dgm:spPr/>
    </dgm:pt>
    <dgm:pt modelId="{DD4A9E42-0586-4E0E-9D0B-DC2939E2AA94}" type="pres">
      <dgm:prSet presAssocID="{42DB03BF-5EF6-454C-A5EF-50391F2E9398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150A5C15-015F-4498-ADF1-636FB6738790}" type="pres">
      <dgm:prSet presAssocID="{B41D4E5D-9776-47EB-96DD-440DD7EC14B0}" presName="nodeRect" presStyleLbl="alignNode1" presStyleIdx="1" presStyleCnt="4">
        <dgm:presLayoutVars>
          <dgm:bulletEnabled val="1"/>
        </dgm:presLayoutVars>
      </dgm:prSet>
      <dgm:spPr/>
    </dgm:pt>
    <dgm:pt modelId="{485C72FB-6BC5-436F-BC3D-36266748BD67}" type="pres">
      <dgm:prSet presAssocID="{42DB03BF-5EF6-454C-A5EF-50391F2E9398}" presName="sibTrans" presStyleCnt="0"/>
      <dgm:spPr/>
    </dgm:pt>
    <dgm:pt modelId="{143671A1-5FF7-4998-B98F-17E0389E9CA3}" type="pres">
      <dgm:prSet presAssocID="{FFAC1FC1-3157-4BA2-AAB8-92EB6F2EAF77}" presName="compositeNode" presStyleCnt="0">
        <dgm:presLayoutVars>
          <dgm:bulletEnabled val="1"/>
        </dgm:presLayoutVars>
      </dgm:prSet>
      <dgm:spPr/>
    </dgm:pt>
    <dgm:pt modelId="{DB9BA64E-76EC-4C29-BBAE-9C7A85BDCF9E}" type="pres">
      <dgm:prSet presAssocID="{FFAC1FC1-3157-4BA2-AAB8-92EB6F2EAF77}" presName="bgRect" presStyleLbl="alignNode1" presStyleIdx="2" presStyleCnt="4" custScaleY="111573"/>
      <dgm:spPr/>
    </dgm:pt>
    <dgm:pt modelId="{A7FB624F-1224-4F28-A4A5-3BA99B2FE9EA}" type="pres">
      <dgm:prSet presAssocID="{DBB55719-7AB3-4F64-A041-DCD9795D5D98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7C464040-4F02-4CA0-A0D0-7E946CD059AA}" type="pres">
      <dgm:prSet presAssocID="{FFAC1FC1-3157-4BA2-AAB8-92EB6F2EAF77}" presName="nodeRect" presStyleLbl="alignNode1" presStyleIdx="2" presStyleCnt="4">
        <dgm:presLayoutVars>
          <dgm:bulletEnabled val="1"/>
        </dgm:presLayoutVars>
      </dgm:prSet>
      <dgm:spPr/>
    </dgm:pt>
    <dgm:pt modelId="{D26EB0C3-09D8-4941-8990-E3B386C63595}" type="pres">
      <dgm:prSet presAssocID="{DBB55719-7AB3-4F64-A041-DCD9795D5D98}" presName="sibTrans" presStyleCnt="0"/>
      <dgm:spPr/>
    </dgm:pt>
    <dgm:pt modelId="{B139FE3C-46AD-4C69-8157-941E729E298A}" type="pres">
      <dgm:prSet presAssocID="{15587982-D7CA-4931-87F3-27488AD3C4ED}" presName="compositeNode" presStyleCnt="0">
        <dgm:presLayoutVars>
          <dgm:bulletEnabled val="1"/>
        </dgm:presLayoutVars>
      </dgm:prSet>
      <dgm:spPr/>
    </dgm:pt>
    <dgm:pt modelId="{9E1FEB28-CB8F-49F3-9E67-626BCB631FEE}" type="pres">
      <dgm:prSet presAssocID="{15587982-D7CA-4931-87F3-27488AD3C4ED}" presName="bgRect" presStyleLbl="alignNode1" presStyleIdx="3" presStyleCnt="4" custScaleY="111573"/>
      <dgm:spPr/>
    </dgm:pt>
    <dgm:pt modelId="{87DDC14E-6D87-4876-8797-3A538BA322BD}" type="pres">
      <dgm:prSet presAssocID="{F5256BAD-DDE2-4B27-86DF-0CE0E70C3589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47162807-808E-470B-B9DA-977B7A6E6990}" type="pres">
      <dgm:prSet presAssocID="{15587982-D7CA-4931-87F3-27488AD3C4ED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ABBDF400-A734-48DB-85BB-1CA340A36C1A}" type="presOf" srcId="{42DB03BF-5EF6-454C-A5EF-50391F2E9398}" destId="{DD4A9E42-0586-4E0E-9D0B-DC2939E2AA94}" srcOrd="0" destOrd="0" presId="urn:microsoft.com/office/officeart/2016/7/layout/LinearBlockProcessNumbered"/>
    <dgm:cxn modelId="{5FE23C15-6F87-4641-B8B2-FF1B7D1DD836}" type="presOf" srcId="{F5256BAD-DDE2-4B27-86DF-0CE0E70C3589}" destId="{87DDC14E-6D87-4876-8797-3A538BA322BD}" srcOrd="0" destOrd="0" presId="urn:microsoft.com/office/officeart/2016/7/layout/LinearBlockProcessNumbered"/>
    <dgm:cxn modelId="{B5429428-6BAC-43A6-B285-118A877908EF}" type="presOf" srcId="{D9888634-2B4F-4ED4-9BEA-54E80D1D5FD4}" destId="{66D75818-261E-410F-BB7F-127A4CC887B2}" srcOrd="0" destOrd="0" presId="urn:microsoft.com/office/officeart/2016/7/layout/LinearBlockProcessNumbered"/>
    <dgm:cxn modelId="{C157642D-55B9-4712-8657-A573C931FB3F}" srcId="{741F2483-0057-4A56-A20E-4D9572DEF189}" destId="{D9888634-2B4F-4ED4-9BEA-54E80D1D5FD4}" srcOrd="0" destOrd="0" parTransId="{890EB406-7A5C-48FC-BB17-CF997A14DB89}" sibTransId="{6F643B40-7B58-40E0-BDBC-1B6C4B91C55F}"/>
    <dgm:cxn modelId="{483F8A2F-67AB-491C-AF9B-74CE91C9A97D}" type="presOf" srcId="{DBB55719-7AB3-4F64-A041-DCD9795D5D98}" destId="{A7FB624F-1224-4F28-A4A5-3BA99B2FE9EA}" srcOrd="0" destOrd="0" presId="urn:microsoft.com/office/officeart/2016/7/layout/LinearBlockProcessNumbered"/>
    <dgm:cxn modelId="{A6815939-652F-493B-8F67-15CB82723D00}" type="presOf" srcId="{B41D4E5D-9776-47EB-96DD-440DD7EC14B0}" destId="{150A5C15-015F-4498-ADF1-636FB6738790}" srcOrd="1" destOrd="0" presId="urn:microsoft.com/office/officeart/2016/7/layout/LinearBlockProcessNumbered"/>
    <dgm:cxn modelId="{2FB07940-EF1B-4C07-BE67-EBA51ABB09D7}" type="presOf" srcId="{D9888634-2B4F-4ED4-9BEA-54E80D1D5FD4}" destId="{BF068048-90F1-4DF6-B382-176EBD4644DB}" srcOrd="1" destOrd="0" presId="urn:microsoft.com/office/officeart/2016/7/layout/LinearBlockProcessNumbered"/>
    <dgm:cxn modelId="{2DE60542-D408-4EDE-8139-0E5A46FE5212}" type="presOf" srcId="{B41D4E5D-9776-47EB-96DD-440DD7EC14B0}" destId="{E9444417-BBE6-4B0C-901E-34C7B8B9C3C8}" srcOrd="0" destOrd="0" presId="urn:microsoft.com/office/officeart/2016/7/layout/LinearBlockProcessNumbered"/>
    <dgm:cxn modelId="{95544C65-19B3-430E-924E-146BCB2C56FA}" type="presOf" srcId="{FFAC1FC1-3157-4BA2-AAB8-92EB6F2EAF77}" destId="{DB9BA64E-76EC-4C29-BBAE-9C7A85BDCF9E}" srcOrd="0" destOrd="0" presId="urn:microsoft.com/office/officeart/2016/7/layout/LinearBlockProcessNumbered"/>
    <dgm:cxn modelId="{94256A69-F6EA-45F5-AC72-E4674F3A22B3}" type="presOf" srcId="{15587982-D7CA-4931-87F3-27488AD3C4ED}" destId="{47162807-808E-470B-B9DA-977B7A6E6990}" srcOrd="1" destOrd="0" presId="urn:microsoft.com/office/officeart/2016/7/layout/LinearBlockProcessNumbered"/>
    <dgm:cxn modelId="{86A1ED4E-837B-4D94-A916-3D2A3DD16B74}" type="presOf" srcId="{741F2483-0057-4A56-A20E-4D9572DEF189}" destId="{874DDA0C-1F73-41EE-AF72-D19A650F7DCB}" srcOrd="0" destOrd="0" presId="urn:microsoft.com/office/officeart/2016/7/layout/LinearBlockProcessNumbered"/>
    <dgm:cxn modelId="{058EE650-0DEC-44DB-8AE9-BAB587875F3F}" type="presOf" srcId="{6F643B40-7B58-40E0-BDBC-1B6C4B91C55F}" destId="{FC9AA954-E43F-4A40-A558-A67002C21DFB}" srcOrd="0" destOrd="0" presId="urn:microsoft.com/office/officeart/2016/7/layout/LinearBlockProcessNumbered"/>
    <dgm:cxn modelId="{217F9A88-5EF7-4240-AFCB-ECC9ACAAD805}" srcId="{741F2483-0057-4A56-A20E-4D9572DEF189}" destId="{15587982-D7CA-4931-87F3-27488AD3C4ED}" srcOrd="3" destOrd="0" parTransId="{39EA9521-9964-40A1-A4BC-D7F04F6CD6EB}" sibTransId="{F5256BAD-DDE2-4B27-86DF-0CE0E70C3589}"/>
    <dgm:cxn modelId="{2667509F-A09E-4280-8C32-850EFA6795AE}" type="presOf" srcId="{15587982-D7CA-4931-87F3-27488AD3C4ED}" destId="{9E1FEB28-CB8F-49F3-9E67-626BCB631FEE}" srcOrd="0" destOrd="0" presId="urn:microsoft.com/office/officeart/2016/7/layout/LinearBlockProcessNumbered"/>
    <dgm:cxn modelId="{7996CDC0-D9AA-4877-A729-EDF17033A153}" srcId="{741F2483-0057-4A56-A20E-4D9572DEF189}" destId="{FFAC1FC1-3157-4BA2-AAB8-92EB6F2EAF77}" srcOrd="2" destOrd="0" parTransId="{3570D4CA-1FCD-4DA5-BC16-EEBB87DA1846}" sibTransId="{DBB55719-7AB3-4F64-A041-DCD9795D5D98}"/>
    <dgm:cxn modelId="{F23AD1C9-74A9-42A4-BD86-10E063FCE967}" srcId="{741F2483-0057-4A56-A20E-4D9572DEF189}" destId="{B41D4E5D-9776-47EB-96DD-440DD7EC14B0}" srcOrd="1" destOrd="0" parTransId="{EB84CB02-CE72-44B9-B11F-ED9B8AAADA1B}" sibTransId="{42DB03BF-5EF6-454C-A5EF-50391F2E9398}"/>
    <dgm:cxn modelId="{C86A87D0-DBA4-405A-9B26-89F50344C92D}" type="presOf" srcId="{FFAC1FC1-3157-4BA2-AAB8-92EB6F2EAF77}" destId="{7C464040-4F02-4CA0-A0D0-7E946CD059AA}" srcOrd="1" destOrd="0" presId="urn:microsoft.com/office/officeart/2016/7/layout/LinearBlockProcessNumbered"/>
    <dgm:cxn modelId="{308DCD78-4500-45C8-8BA0-31F1D1850BAE}" type="presParOf" srcId="{874DDA0C-1F73-41EE-AF72-D19A650F7DCB}" destId="{DC9D5686-3E3C-46F5-A9A6-E8379ED974E9}" srcOrd="0" destOrd="0" presId="urn:microsoft.com/office/officeart/2016/7/layout/LinearBlockProcessNumbered"/>
    <dgm:cxn modelId="{B95CF22B-7EB6-446B-87D1-13818269984F}" type="presParOf" srcId="{DC9D5686-3E3C-46F5-A9A6-E8379ED974E9}" destId="{66D75818-261E-410F-BB7F-127A4CC887B2}" srcOrd="0" destOrd="0" presId="urn:microsoft.com/office/officeart/2016/7/layout/LinearBlockProcessNumbered"/>
    <dgm:cxn modelId="{47D88BB3-4750-4879-8265-B3A6CC9F39AB}" type="presParOf" srcId="{DC9D5686-3E3C-46F5-A9A6-E8379ED974E9}" destId="{FC9AA954-E43F-4A40-A558-A67002C21DFB}" srcOrd="1" destOrd="0" presId="urn:microsoft.com/office/officeart/2016/7/layout/LinearBlockProcessNumbered"/>
    <dgm:cxn modelId="{E1E2D40A-4B83-4F59-947A-3912A06546A0}" type="presParOf" srcId="{DC9D5686-3E3C-46F5-A9A6-E8379ED974E9}" destId="{BF068048-90F1-4DF6-B382-176EBD4644DB}" srcOrd="2" destOrd="0" presId="urn:microsoft.com/office/officeart/2016/7/layout/LinearBlockProcessNumbered"/>
    <dgm:cxn modelId="{6DF2CEBC-275D-4EB3-8E3C-2DDB46771ACB}" type="presParOf" srcId="{874DDA0C-1F73-41EE-AF72-D19A650F7DCB}" destId="{87C01748-2D80-4975-BAD3-AE944415CA69}" srcOrd="1" destOrd="0" presId="urn:microsoft.com/office/officeart/2016/7/layout/LinearBlockProcessNumbered"/>
    <dgm:cxn modelId="{30AC3D62-0571-4A44-8DBA-676BC2D37E6D}" type="presParOf" srcId="{874DDA0C-1F73-41EE-AF72-D19A650F7DCB}" destId="{69439CB4-607D-4F5C-91E1-A5EC690A29B0}" srcOrd="2" destOrd="0" presId="urn:microsoft.com/office/officeart/2016/7/layout/LinearBlockProcessNumbered"/>
    <dgm:cxn modelId="{D625BA36-D852-4BCC-8EA9-9C780591A0F2}" type="presParOf" srcId="{69439CB4-607D-4F5C-91E1-A5EC690A29B0}" destId="{E9444417-BBE6-4B0C-901E-34C7B8B9C3C8}" srcOrd="0" destOrd="0" presId="urn:microsoft.com/office/officeart/2016/7/layout/LinearBlockProcessNumbered"/>
    <dgm:cxn modelId="{62CE9254-F083-4998-98CC-AC35FF90DC90}" type="presParOf" srcId="{69439CB4-607D-4F5C-91E1-A5EC690A29B0}" destId="{DD4A9E42-0586-4E0E-9D0B-DC2939E2AA94}" srcOrd="1" destOrd="0" presId="urn:microsoft.com/office/officeart/2016/7/layout/LinearBlockProcessNumbered"/>
    <dgm:cxn modelId="{4E44C736-D3EA-4BBC-9380-44B9ABC00593}" type="presParOf" srcId="{69439CB4-607D-4F5C-91E1-A5EC690A29B0}" destId="{150A5C15-015F-4498-ADF1-636FB6738790}" srcOrd="2" destOrd="0" presId="urn:microsoft.com/office/officeart/2016/7/layout/LinearBlockProcessNumbered"/>
    <dgm:cxn modelId="{52ED09E6-0526-46B0-A3E8-A0CFC3643F80}" type="presParOf" srcId="{874DDA0C-1F73-41EE-AF72-D19A650F7DCB}" destId="{485C72FB-6BC5-436F-BC3D-36266748BD67}" srcOrd="3" destOrd="0" presId="urn:microsoft.com/office/officeart/2016/7/layout/LinearBlockProcessNumbered"/>
    <dgm:cxn modelId="{FFCABC29-A791-44DE-980B-08F6C7A8C874}" type="presParOf" srcId="{874DDA0C-1F73-41EE-AF72-D19A650F7DCB}" destId="{143671A1-5FF7-4998-B98F-17E0389E9CA3}" srcOrd="4" destOrd="0" presId="urn:microsoft.com/office/officeart/2016/7/layout/LinearBlockProcessNumbered"/>
    <dgm:cxn modelId="{3B01AE8B-9DC7-4A52-BD94-01CB3653E45E}" type="presParOf" srcId="{143671A1-5FF7-4998-B98F-17E0389E9CA3}" destId="{DB9BA64E-76EC-4C29-BBAE-9C7A85BDCF9E}" srcOrd="0" destOrd="0" presId="urn:microsoft.com/office/officeart/2016/7/layout/LinearBlockProcessNumbered"/>
    <dgm:cxn modelId="{73B227C0-26EA-4723-87CA-A1BB6B69E825}" type="presParOf" srcId="{143671A1-5FF7-4998-B98F-17E0389E9CA3}" destId="{A7FB624F-1224-4F28-A4A5-3BA99B2FE9EA}" srcOrd="1" destOrd="0" presId="urn:microsoft.com/office/officeart/2016/7/layout/LinearBlockProcessNumbered"/>
    <dgm:cxn modelId="{9CB0C6EC-1AB5-40DC-AFAD-F812FDC40C09}" type="presParOf" srcId="{143671A1-5FF7-4998-B98F-17E0389E9CA3}" destId="{7C464040-4F02-4CA0-A0D0-7E946CD059AA}" srcOrd="2" destOrd="0" presId="urn:microsoft.com/office/officeart/2016/7/layout/LinearBlockProcessNumbered"/>
    <dgm:cxn modelId="{77C7167E-A5CC-4E46-8D93-E5AA4711A34E}" type="presParOf" srcId="{874DDA0C-1F73-41EE-AF72-D19A650F7DCB}" destId="{D26EB0C3-09D8-4941-8990-E3B386C63595}" srcOrd="5" destOrd="0" presId="urn:microsoft.com/office/officeart/2016/7/layout/LinearBlockProcessNumbered"/>
    <dgm:cxn modelId="{EFA38C7B-6C90-40C9-8B2C-6BE2C061F581}" type="presParOf" srcId="{874DDA0C-1F73-41EE-AF72-D19A650F7DCB}" destId="{B139FE3C-46AD-4C69-8157-941E729E298A}" srcOrd="6" destOrd="0" presId="urn:microsoft.com/office/officeart/2016/7/layout/LinearBlockProcessNumbered"/>
    <dgm:cxn modelId="{16C98EC8-FA1F-4387-9E87-C2E39FBF24CE}" type="presParOf" srcId="{B139FE3C-46AD-4C69-8157-941E729E298A}" destId="{9E1FEB28-CB8F-49F3-9E67-626BCB631FEE}" srcOrd="0" destOrd="0" presId="urn:microsoft.com/office/officeart/2016/7/layout/LinearBlockProcessNumbered"/>
    <dgm:cxn modelId="{1A794ABA-4EB3-43C1-9172-AD8D2182C85C}" type="presParOf" srcId="{B139FE3C-46AD-4C69-8157-941E729E298A}" destId="{87DDC14E-6D87-4876-8797-3A538BA322BD}" srcOrd="1" destOrd="0" presId="urn:microsoft.com/office/officeart/2016/7/layout/LinearBlockProcessNumbered"/>
    <dgm:cxn modelId="{385DF8DC-7B2D-4456-A1EB-A57B9A7D40DE}" type="presParOf" srcId="{B139FE3C-46AD-4C69-8157-941E729E298A}" destId="{47162807-808E-470B-B9DA-977B7A6E699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75818-261E-410F-BB7F-127A4CC887B2}">
      <dsp:nvSpPr>
        <dsp:cNvPr id="0" name=""/>
        <dsp:cNvSpPr/>
      </dsp:nvSpPr>
      <dsp:spPr>
        <a:xfrm>
          <a:off x="207" y="708874"/>
          <a:ext cx="2509404" cy="3359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0" rIns="24787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i="0" kern="1200" dirty="0">
              <a:solidFill>
                <a:schemeClr val="tx1"/>
              </a:solidFill>
            </a:rPr>
            <a:t>Jaunā Tieslietu padomes Standartu vadlīniju redakcija apstiprināta 2022.gada 1.jūlijā.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07" y="2052786"/>
        <a:ext cx="2509404" cy="2015868"/>
      </dsp:txXfrm>
    </dsp:sp>
    <dsp:sp modelId="{FC9AA954-E43F-4A40-A558-A67002C21DFB}">
      <dsp:nvSpPr>
        <dsp:cNvPr id="0" name=""/>
        <dsp:cNvSpPr/>
      </dsp:nvSpPr>
      <dsp:spPr>
        <a:xfrm>
          <a:off x="207" y="883122"/>
          <a:ext cx="2509404" cy="120451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165100" rIns="24787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01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207" y="883122"/>
        <a:ext cx="2509404" cy="1204514"/>
      </dsp:txXfrm>
    </dsp:sp>
    <dsp:sp modelId="{E9444417-BBE6-4B0C-901E-34C7B8B9C3C8}">
      <dsp:nvSpPr>
        <dsp:cNvPr id="0" name=""/>
        <dsp:cNvSpPr/>
      </dsp:nvSpPr>
      <dsp:spPr>
        <a:xfrm>
          <a:off x="2710364" y="708874"/>
          <a:ext cx="2509404" cy="33597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0" rIns="24787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i="0" kern="1200" dirty="0">
              <a:solidFill>
                <a:schemeClr val="tx1"/>
              </a:solidFill>
            </a:rPr>
            <a:t>Mērķis – vienādot standartu izstrādes metodoloģiju tiesās, kā arī nodrošināt savstarpēji salīdzināmus datus par visām Latvijas tiesām.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10364" y="2052786"/>
        <a:ext cx="2509404" cy="2015868"/>
      </dsp:txXfrm>
    </dsp:sp>
    <dsp:sp modelId="{DD4A9E42-0586-4E0E-9D0B-DC2939E2AA94}">
      <dsp:nvSpPr>
        <dsp:cNvPr id="0" name=""/>
        <dsp:cNvSpPr/>
      </dsp:nvSpPr>
      <dsp:spPr>
        <a:xfrm>
          <a:off x="2710364" y="883122"/>
          <a:ext cx="2509404" cy="120451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165100" rIns="24787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02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2710364" y="883122"/>
        <a:ext cx="2509404" cy="1204514"/>
      </dsp:txXfrm>
    </dsp:sp>
    <dsp:sp modelId="{DB9BA64E-76EC-4C29-BBAE-9C7A85BDCF9E}">
      <dsp:nvSpPr>
        <dsp:cNvPr id="0" name=""/>
        <dsp:cNvSpPr/>
      </dsp:nvSpPr>
      <dsp:spPr>
        <a:xfrm>
          <a:off x="5420521" y="708874"/>
          <a:ext cx="2509404" cy="33597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0" rIns="24787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i="0" kern="1200" dirty="0">
              <a:solidFill>
                <a:schemeClr val="tx1"/>
              </a:solidFill>
            </a:rPr>
            <a:t>Uzsvari – kārtējā gada plānotos standartus balstīt objektīvos datos par tiesu darbības rādītājiem, tostarp, datos par standartu izpildi iepriekšējā gadā.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420521" y="2052786"/>
        <a:ext cx="2509404" cy="2015868"/>
      </dsp:txXfrm>
    </dsp:sp>
    <dsp:sp modelId="{A7FB624F-1224-4F28-A4A5-3BA99B2FE9EA}">
      <dsp:nvSpPr>
        <dsp:cNvPr id="0" name=""/>
        <dsp:cNvSpPr/>
      </dsp:nvSpPr>
      <dsp:spPr>
        <a:xfrm>
          <a:off x="5420521" y="883122"/>
          <a:ext cx="2509404" cy="120451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165100" rIns="24787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03</a:t>
          </a:r>
        </a:p>
      </dsp:txBody>
      <dsp:txXfrm>
        <a:off x="5420521" y="883122"/>
        <a:ext cx="2509404" cy="1204514"/>
      </dsp:txXfrm>
    </dsp:sp>
    <dsp:sp modelId="{9E1FEB28-CB8F-49F3-9E67-626BCB631FEE}">
      <dsp:nvSpPr>
        <dsp:cNvPr id="0" name=""/>
        <dsp:cNvSpPr/>
      </dsp:nvSpPr>
      <dsp:spPr>
        <a:xfrm>
          <a:off x="8130678" y="708874"/>
          <a:ext cx="2509404" cy="33597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0" rIns="24787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0" i="0" kern="1200" dirty="0">
              <a:solidFill>
                <a:schemeClr val="tx1"/>
              </a:solidFill>
            </a:rPr>
            <a:t>Izaicinājumi – nodrošināt tiesām operatīvu pieeju tiesu darbības rādītājiem, kā arī apkopot informāciju sarežģītā datu struktūrā. </a:t>
          </a:r>
          <a:endParaRPr lang="en-US" sz="1500" kern="1200" dirty="0"/>
        </a:p>
      </dsp:txBody>
      <dsp:txXfrm>
        <a:off x="8130678" y="2052786"/>
        <a:ext cx="2509404" cy="2015868"/>
      </dsp:txXfrm>
    </dsp:sp>
    <dsp:sp modelId="{87DDC14E-6D87-4876-8797-3A538BA322BD}">
      <dsp:nvSpPr>
        <dsp:cNvPr id="0" name=""/>
        <dsp:cNvSpPr/>
      </dsp:nvSpPr>
      <dsp:spPr>
        <a:xfrm>
          <a:off x="8130678" y="883122"/>
          <a:ext cx="2509404" cy="120451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873" tIns="165100" rIns="247873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04</a:t>
          </a:r>
        </a:p>
      </dsp:txBody>
      <dsp:txXfrm>
        <a:off x="8130678" y="883122"/>
        <a:ext cx="2509404" cy="120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10.02.2023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10.02.2023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1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1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700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8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3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1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0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699" r="9090" b="41407"/>
          <a:stretch/>
        </p:blipFill>
        <p:spPr>
          <a:xfrm>
            <a:off x="29933" y="1587"/>
            <a:ext cx="12162067" cy="6856413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904052" y="947441"/>
            <a:ext cx="8827245" cy="21313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3600" b="1" dirty="0">
                <a:ea typeface="Times New Roman" panose="02020603050405020304" pitchFamily="18" charset="0"/>
              </a:rPr>
              <a:t>Lietu izskatīšanas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termiņu standarts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2023.gadā</a:t>
            </a:r>
            <a:endParaRPr lang="lv-LV" sz="36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840287" y="4999839"/>
            <a:ext cx="1744910" cy="1259116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lv-LV" b="1" dirty="0">
                <a:solidFill>
                  <a:schemeClr val="bg1"/>
                </a:solidFill>
              </a:rPr>
              <a:t>Tieslietu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Padomes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Sekretariāts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2023</a:t>
            </a:r>
          </a:p>
          <a:p>
            <a:pPr algn="r"/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F88E8DC2-9C69-54C6-91B4-0BB5D0B11B79}"/>
              </a:ext>
            </a:extLst>
          </p:cNvPr>
          <p:cNvSpPr txBox="1">
            <a:spLocks/>
          </p:cNvSpPr>
          <p:nvPr/>
        </p:nvSpPr>
        <p:spPr bwMode="gray">
          <a:xfrm>
            <a:off x="672517" y="5646559"/>
            <a:ext cx="2414632" cy="87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500" dirty="0">
                <a:solidFill>
                  <a:schemeClr val="bg1"/>
                </a:solidFill>
              </a:rPr>
              <a:t>Rihards Veinbergs</a:t>
            </a:r>
          </a:p>
          <a:p>
            <a:pPr>
              <a:spcBef>
                <a:spcPts val="0"/>
              </a:spcBef>
            </a:pPr>
            <a:r>
              <a:rPr lang="lv-LV" sz="1200" cap="none" dirty="0" err="1">
                <a:solidFill>
                  <a:schemeClr val="bg1"/>
                </a:solidFill>
              </a:rPr>
              <a:t>Rihards.Veinbergs@at.gov.lv</a:t>
            </a:r>
            <a:endParaRPr lang="lv-LV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27F-404B-6C89-4D63-73D33445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Civillietas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0DF312-ED86-42DE-BB7B-410D842C3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169157"/>
              </p:ext>
            </p:extLst>
          </p:nvPr>
        </p:nvGraphicFramePr>
        <p:xfrm>
          <a:off x="494950" y="2273418"/>
          <a:ext cx="11174136" cy="417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03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AF731-27B5-551F-6051-986BC835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Krimināllietas</a:t>
            </a:r>
            <a:endParaRPr lang="en-US" sz="34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4D71505-440A-0CF2-2041-33E74273F9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3414201"/>
              </p:ext>
            </p:extLst>
          </p:nvPr>
        </p:nvGraphicFramePr>
        <p:xfrm>
          <a:off x="423331" y="764305"/>
          <a:ext cx="7034327" cy="5405587"/>
        </p:xfrm>
        <a:graphic>
          <a:graphicData uri="http://schemas.openxmlformats.org/drawingml/2006/table">
            <a:tbl>
              <a:tblPr firstRow="1" bandRow="1"/>
              <a:tblGrid>
                <a:gridCol w="498868">
                  <a:extLst>
                    <a:ext uri="{9D8B030D-6E8A-4147-A177-3AD203B41FA5}">
                      <a16:colId xmlns:a16="http://schemas.microsoft.com/office/drawing/2014/main" val="1160192269"/>
                    </a:ext>
                  </a:extLst>
                </a:gridCol>
                <a:gridCol w="827308">
                  <a:extLst>
                    <a:ext uri="{9D8B030D-6E8A-4147-A177-3AD203B41FA5}">
                      <a16:colId xmlns:a16="http://schemas.microsoft.com/office/drawing/2014/main" val="3173204380"/>
                    </a:ext>
                  </a:extLst>
                </a:gridCol>
                <a:gridCol w="1141370">
                  <a:extLst>
                    <a:ext uri="{9D8B030D-6E8A-4147-A177-3AD203B41FA5}">
                      <a16:colId xmlns:a16="http://schemas.microsoft.com/office/drawing/2014/main" val="2260217766"/>
                    </a:ext>
                  </a:extLst>
                </a:gridCol>
                <a:gridCol w="1029919">
                  <a:extLst>
                    <a:ext uri="{9D8B030D-6E8A-4147-A177-3AD203B41FA5}">
                      <a16:colId xmlns:a16="http://schemas.microsoft.com/office/drawing/2014/main" val="2981277421"/>
                    </a:ext>
                  </a:extLst>
                </a:gridCol>
                <a:gridCol w="1197746">
                  <a:extLst>
                    <a:ext uri="{9D8B030D-6E8A-4147-A177-3AD203B41FA5}">
                      <a16:colId xmlns:a16="http://schemas.microsoft.com/office/drawing/2014/main" val="2498820980"/>
                    </a:ext>
                  </a:extLst>
                </a:gridCol>
                <a:gridCol w="1141370">
                  <a:extLst>
                    <a:ext uri="{9D8B030D-6E8A-4147-A177-3AD203B41FA5}">
                      <a16:colId xmlns:a16="http://schemas.microsoft.com/office/drawing/2014/main" val="2823490035"/>
                    </a:ext>
                  </a:extLst>
                </a:gridCol>
                <a:gridCol w="1197746">
                  <a:extLst>
                    <a:ext uri="{9D8B030D-6E8A-4147-A177-3AD203B41FA5}">
                      <a16:colId xmlns:a16="http://schemas.microsoft.com/office/drawing/2014/main" val="3992587910"/>
                    </a:ext>
                  </a:extLst>
                </a:gridCol>
              </a:tblGrid>
              <a:tr h="574657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2022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2022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  <a:b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Stnd.2022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2023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Stnd.2023</a:t>
                      </a:r>
                      <a:b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520437"/>
                  </a:ext>
                </a:extLst>
              </a:tr>
              <a:tr h="322062">
                <a:tc rowSpan="14">
                  <a:txBody>
                    <a:bodyPr/>
                    <a:lstStyle/>
                    <a:p>
                      <a:pPr algn="ctr" fontAlgn="ctr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S-KLD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26710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+58%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74054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125439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+31%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5091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43433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40103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+62%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34026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716104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+67%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B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87662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+15%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20984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715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+41%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12219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8618"/>
                  </a:ext>
                </a:extLst>
              </a:tr>
              <a:tr h="3220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+53%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+39%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9393"/>
                  </a:ext>
                </a:extLst>
              </a:tr>
              <a:tr h="322062">
                <a:tc>
                  <a:txBody>
                    <a:bodyPr/>
                    <a:lstStyle/>
                    <a:p>
                      <a:pPr algn="ctr" fontAlgn="ctr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+8%</a:t>
                      </a:r>
                    </a:p>
                  </a:txBody>
                  <a:tcPr marL="12290" marR="12290" marT="122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8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0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2F9D-CAAB-3452-BE31-F59EF842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Krimināllietas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E79B73-C79C-47D3-ADF6-76FF7D829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0209"/>
              </p:ext>
            </p:extLst>
          </p:nvPr>
        </p:nvGraphicFramePr>
        <p:xfrm>
          <a:off x="562062" y="2273416"/>
          <a:ext cx="11165747" cy="413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28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90E09D7-F1C5-43FE-96CD-3F1A3834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5001DD6-D179-4D98-93F4-A13554CB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B84C9BD-F730-4863-A8E3-7A731080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F3B38B2E-C6A6-4E5B-9A65-94DC43FB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90" name="Freeform 5">
            <a:extLst>
              <a:ext uri="{FF2B5EF4-FFF2-40B4-BE49-F238E27FC236}">
                <a16:creationId xmlns:a16="http://schemas.microsoft.com/office/drawing/2014/main" id="{2EB425DF-B52B-4DC5-8652-BF768DFA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9DCACD8-3796-4053-AD88-B22C15F98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Freeform 5">
            <a:extLst>
              <a:ext uri="{FF2B5EF4-FFF2-40B4-BE49-F238E27FC236}">
                <a16:creationId xmlns:a16="http://schemas.microsoft.com/office/drawing/2014/main" id="{B310D740-173C-452A-9CE4-4A0FE37C7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2CCB2-ED4F-6CE1-A520-5EDC5CFE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EBEBEB"/>
                </a:solidFill>
              </a:rPr>
              <a:t>Administratīvo</a:t>
            </a:r>
            <a:r>
              <a:rPr lang="en-US" sz="3100" b="1" dirty="0">
                <a:solidFill>
                  <a:srgbClr val="EBEBEB"/>
                </a:solidFill>
              </a:rPr>
              <a:t> </a:t>
            </a:r>
            <a:r>
              <a:rPr lang="en-US" sz="3100" b="1" dirty="0" err="1">
                <a:solidFill>
                  <a:srgbClr val="EBEBEB"/>
                </a:solidFill>
              </a:rPr>
              <a:t>pārkāpumu</a:t>
            </a:r>
            <a:r>
              <a:rPr lang="en-US" sz="3100" b="1" dirty="0">
                <a:solidFill>
                  <a:srgbClr val="EBEBEB"/>
                </a:solidFill>
              </a:rPr>
              <a:t> </a:t>
            </a:r>
            <a:r>
              <a:rPr lang="en-US" sz="3100" b="1" dirty="0" err="1">
                <a:solidFill>
                  <a:srgbClr val="EBEBEB"/>
                </a:solidFill>
              </a:rPr>
              <a:t>lietas</a:t>
            </a:r>
            <a:endParaRPr lang="en-US" sz="3100" b="1" dirty="0">
              <a:solidFill>
                <a:srgbClr val="EBEBEB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603B99A-AF02-4BA1-999E-2814246A5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6E801A6-CFEC-45B9-CF67-63C3AC9DB3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5507339"/>
              </p:ext>
            </p:extLst>
          </p:nvPr>
        </p:nvGraphicFramePr>
        <p:xfrm>
          <a:off x="553570" y="1159164"/>
          <a:ext cx="6649493" cy="4345703"/>
        </p:xfrm>
        <a:graphic>
          <a:graphicData uri="http://schemas.openxmlformats.org/drawingml/2006/table">
            <a:tbl>
              <a:tblPr firstRow="1" bandRow="1"/>
              <a:tblGrid>
                <a:gridCol w="533091">
                  <a:extLst>
                    <a:ext uri="{9D8B030D-6E8A-4147-A177-3AD203B41FA5}">
                      <a16:colId xmlns:a16="http://schemas.microsoft.com/office/drawing/2014/main" val="4198854942"/>
                    </a:ext>
                  </a:extLst>
                </a:gridCol>
                <a:gridCol w="774260">
                  <a:extLst>
                    <a:ext uri="{9D8B030D-6E8A-4147-A177-3AD203B41FA5}">
                      <a16:colId xmlns:a16="http://schemas.microsoft.com/office/drawing/2014/main" val="413372883"/>
                    </a:ext>
                  </a:extLst>
                </a:gridCol>
                <a:gridCol w="1068188">
                  <a:extLst>
                    <a:ext uri="{9D8B030D-6E8A-4147-A177-3AD203B41FA5}">
                      <a16:colId xmlns:a16="http://schemas.microsoft.com/office/drawing/2014/main" val="76150311"/>
                    </a:ext>
                  </a:extLst>
                </a:gridCol>
                <a:gridCol w="963878">
                  <a:extLst>
                    <a:ext uri="{9D8B030D-6E8A-4147-A177-3AD203B41FA5}">
                      <a16:colId xmlns:a16="http://schemas.microsoft.com/office/drawing/2014/main" val="2316370811"/>
                    </a:ext>
                  </a:extLst>
                </a:gridCol>
                <a:gridCol w="1120944">
                  <a:extLst>
                    <a:ext uri="{9D8B030D-6E8A-4147-A177-3AD203B41FA5}">
                      <a16:colId xmlns:a16="http://schemas.microsoft.com/office/drawing/2014/main" val="541565689"/>
                    </a:ext>
                  </a:extLst>
                </a:gridCol>
                <a:gridCol w="1068188">
                  <a:extLst>
                    <a:ext uri="{9D8B030D-6E8A-4147-A177-3AD203B41FA5}">
                      <a16:colId xmlns:a16="http://schemas.microsoft.com/office/drawing/2014/main" val="1122738092"/>
                    </a:ext>
                  </a:extLst>
                </a:gridCol>
                <a:gridCol w="1120944">
                  <a:extLst>
                    <a:ext uri="{9D8B030D-6E8A-4147-A177-3AD203B41FA5}">
                      <a16:colId xmlns:a16="http://schemas.microsoft.com/office/drawing/2014/main" val="767128947"/>
                    </a:ext>
                  </a:extLst>
                </a:gridCol>
              </a:tblGrid>
              <a:tr h="524483"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2022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2022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Stnd.2022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2023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Stnd.2023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760674"/>
                  </a:ext>
                </a:extLst>
              </a:tr>
              <a:tr h="293940">
                <a:tc rowSpan="12">
                  <a:txBody>
                    <a:bodyPr/>
                    <a:lstStyle/>
                    <a:p>
                      <a:pPr algn="ctr" fontAlgn="ctr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6" marR="13866" marT="13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+28%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38926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+65%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23881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827338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81953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+45%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98209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95350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75135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+33%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71444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+17%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80287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26660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+134%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34803"/>
                  </a:ext>
                </a:extLst>
              </a:tr>
              <a:tr h="29394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+93%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22205"/>
                  </a:ext>
                </a:extLst>
              </a:tr>
              <a:tr h="293940"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13866" marR="13866" marT="13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7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5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98E9-D209-B7C2-289A-5E8D8507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Administratīvo pārkāpumu lietas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9E1D8D-3259-4F25-857B-AAC5C471A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58805"/>
              </p:ext>
            </p:extLst>
          </p:nvPr>
        </p:nvGraphicFramePr>
        <p:xfrm>
          <a:off x="511728" y="2281807"/>
          <a:ext cx="11199303" cy="410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1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CDF7-C107-44C4-F35E-43E585AF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Ieilgušās administratīvās lietas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2CF441-7940-4405-9901-0480D1A99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89589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43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EEE5-3F28-F470-FED5-AAA8B20E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EBEBEB"/>
                </a:solidFill>
              </a:rPr>
              <a:t>Ieilgušās Civillietas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D2DAB3-F9C5-431D-ACF2-36B3EC7D1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87835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49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ACD7-8145-4BE4-B7F3-5DA322F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EBEBEB"/>
                </a:solidFill>
              </a:rPr>
              <a:t>Ieilgušās Krimināllietas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711536-91EE-4E1B-9F7F-1088258EB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1118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68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317BD-1298-1E57-002A-9C09BD75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94" y="1085548"/>
            <a:ext cx="4079702" cy="4686903"/>
          </a:xfrm>
        </p:spPr>
        <p:txBody>
          <a:bodyPr anchor="ctr">
            <a:normAutofit/>
          </a:bodyPr>
          <a:lstStyle/>
          <a:p>
            <a:r>
              <a:rPr lang="lv-LV" sz="2800" b="1" dirty="0">
                <a:solidFill>
                  <a:schemeClr val="tx1"/>
                </a:solidFill>
              </a:rPr>
              <a:t>Likums „Par tiesu varu”</a:t>
            </a:r>
            <a:endParaRPr lang="lv-LV" sz="2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CA35-EEA6-287F-2E66-E116156B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sz="1700" b="1" dirty="0">
                <a:solidFill>
                  <a:schemeClr val="tx1"/>
                </a:solidFill>
              </a:rPr>
              <a:t>27.</a:t>
            </a:r>
            <a:r>
              <a:rPr lang="lv-LV" sz="1700" b="1" baseline="30000" dirty="0">
                <a:solidFill>
                  <a:schemeClr val="tx1"/>
                </a:solidFill>
              </a:rPr>
              <a:t>1</a:t>
            </a:r>
            <a:r>
              <a:rPr lang="lv-LV" sz="1700" b="1" dirty="0">
                <a:solidFill>
                  <a:schemeClr val="tx1"/>
                </a:solidFill>
              </a:rPr>
              <a:t> pants. Lietu izskatīšanas termiņu pārvaldība tiesā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1700" dirty="0">
                <a:solidFill>
                  <a:schemeClr val="tx1"/>
                </a:solidFill>
              </a:rPr>
              <a:t>(1) 	Tiesas priekšsēdētājs pirms katra kalendāra gada sākuma, sadarbojoties 	ar tiesas tiesnešiem, plāno un nosaka tiesas darba mērķus attiecībā uz 	vidējiem lietu izskatīšanas termiņiem tiesā (lietu izskatīšanas termiņu 	standarts).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1700" dirty="0">
                <a:solidFill>
                  <a:schemeClr val="tx1"/>
                </a:solidFill>
              </a:rPr>
              <a:t>(2) 	Lietu izskatīšanas termiņu standartu nosaka, ņemot vērā tiesas resursus un 	nepieciešamību nodrošināt personas tiesības uz lietas izskatīšanu 	saprātīgā termiņā un ievērojot citus lietu izskatīšanas pamatprincipus.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1700" dirty="0">
                <a:solidFill>
                  <a:schemeClr val="tx1"/>
                </a:solidFill>
              </a:rPr>
              <a:t>(3) 	Tiesas priekšsēdētājs lietu izskatīšanas termiņu standartu līdz katra gada 	1.februārim iesniedz apstiprināšanai Tieslietu padomē.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1700" dirty="0">
                <a:solidFill>
                  <a:schemeClr val="tx1"/>
                </a:solidFill>
              </a:rPr>
              <a:t>(4) 	Lietu izskatīšanas faktiskos termiņus tiesā pārrauga tiesas priekšsēdētājs.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82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6C73-0324-45DC-9117-09594C9B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EBEBEB"/>
                </a:solidFill>
              </a:rPr>
              <a:t>Tieslietu padomes vadlīnijas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D61D80-F143-F4C6-B30F-22CD2E859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3947"/>
              </p:ext>
            </p:extLst>
          </p:nvPr>
        </p:nvGraphicFramePr>
        <p:xfrm>
          <a:off x="775854" y="2080470"/>
          <a:ext cx="10640291" cy="477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6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4">
            <a:extLst>
              <a:ext uri="{FF2B5EF4-FFF2-40B4-BE49-F238E27FC236}">
                <a16:creationId xmlns:a16="http://schemas.microsoft.com/office/drawing/2014/main" id="{D83BBD7C-498A-4C5D-AB41-F426C68B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244CB4-82F8-408B-90CF-8790B492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26">
              <a:extLst>
                <a:ext uri="{FF2B5EF4-FFF2-40B4-BE49-F238E27FC236}">
                  <a16:creationId xmlns:a16="http://schemas.microsoft.com/office/drawing/2014/main" id="{3AEB2EDF-947E-4C45-84CA-A7677672F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7E0AB0B-FFA9-4D57-AC8F-5F83219DA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28">
              <a:extLst>
                <a:ext uri="{FF2B5EF4-FFF2-40B4-BE49-F238E27FC236}">
                  <a16:creationId xmlns:a16="http://schemas.microsoft.com/office/drawing/2014/main" id="{3AE4624A-38E2-4004-A68A-46B487FF7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389D2B9-4681-43B1-B432-CF57F21B1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243419A-744C-4016-8F12-40F0C018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7AD4-F981-C35E-BF80-CD50434A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MicroStrategy</a:t>
            </a:r>
            <a:r>
              <a:rPr lang="lv-LV" sz="2400" dirty="0"/>
              <a:t> datu paraugs - Administratīvā apgabaltiesa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64D0E0-3514-AD78-E22D-54CF43B6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27" r="-1" b="20184"/>
          <a:stretch/>
        </p:blipFill>
        <p:spPr>
          <a:xfrm>
            <a:off x="1154953" y="1143006"/>
            <a:ext cx="8825659" cy="3429000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67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1">
            <a:extLst>
              <a:ext uri="{FF2B5EF4-FFF2-40B4-BE49-F238E27FC236}">
                <a16:creationId xmlns:a16="http://schemas.microsoft.com/office/drawing/2014/main" id="{D83BBD7C-498A-4C5D-AB41-F426C68B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244CB4-82F8-408B-90CF-8790B492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33">
              <a:extLst>
                <a:ext uri="{FF2B5EF4-FFF2-40B4-BE49-F238E27FC236}">
                  <a16:creationId xmlns:a16="http://schemas.microsoft.com/office/drawing/2014/main" id="{3AEB2EDF-947E-4C45-84CA-A7677672F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7E0AB0B-FFA9-4D57-AC8F-5F83219DA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35">
              <a:extLst>
                <a:ext uri="{FF2B5EF4-FFF2-40B4-BE49-F238E27FC236}">
                  <a16:creationId xmlns:a16="http://schemas.microsoft.com/office/drawing/2014/main" id="{3AE4624A-38E2-4004-A68A-46B487FF7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389D2B9-4681-43B1-B432-CF57F21B1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2243419A-744C-4016-8F12-40F0C018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7AD4-F981-C35E-BF80-CD50434A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MicroStrategy</a:t>
            </a:r>
            <a:r>
              <a:rPr lang="lv-LV" sz="2400" dirty="0"/>
              <a:t> datu paraugs - Administratīvā apgabaltiesa</a:t>
            </a: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EDCFC7-4723-2FB0-D8AD-3EDAED10C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509"/>
          <a:stretch/>
        </p:blipFill>
        <p:spPr>
          <a:xfrm>
            <a:off x="1154953" y="1143006"/>
            <a:ext cx="8825659" cy="3429000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69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83BBD7C-498A-4C5D-AB41-F426C68B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244CB4-82F8-408B-90CF-8790B492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EB2EDF-947E-4C45-84CA-A7677672F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E0AB0B-FFA9-4D57-AC8F-5F83219DA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E4624A-38E2-4004-A68A-46B487FF7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389D2B9-4681-43B1-B432-CF57F21B1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243419A-744C-4016-8F12-40F0C018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7AD4-F981-C35E-BF80-CD50434A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MicroStrategy</a:t>
            </a:r>
            <a:r>
              <a:rPr lang="lv-LV" sz="2400" dirty="0"/>
              <a:t> datu paraugs - Administratīvā apgabaltiesa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C111F4-CE08-6F6D-2ACB-29B1DDAA0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0302"/>
          <a:stretch/>
        </p:blipFill>
        <p:spPr>
          <a:xfrm>
            <a:off x="1154953" y="1143006"/>
            <a:ext cx="8825659" cy="3429000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9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1C085-C719-F299-420D-39EAD18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Administratīvās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dirty="0" err="1">
                <a:solidFill>
                  <a:srgbClr val="EBEBEB"/>
                </a:solidFill>
              </a:rPr>
              <a:t>lietas</a:t>
            </a:r>
            <a:endParaRPr lang="en-US" dirty="0">
              <a:solidFill>
                <a:srgbClr val="EBEBEB"/>
              </a:solidFill>
            </a:endParaRPr>
          </a:p>
        </p:txBody>
      </p:sp>
      <p:graphicFrame>
        <p:nvGraphicFramePr>
          <p:cNvPr id="24" name="Content Placeholder 20">
            <a:extLst>
              <a:ext uri="{FF2B5EF4-FFF2-40B4-BE49-F238E27FC236}">
                <a16:creationId xmlns:a16="http://schemas.microsoft.com/office/drawing/2014/main" id="{06F4BFDF-5CED-CD44-90CC-2FF3BE4498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168860"/>
              </p:ext>
            </p:extLst>
          </p:nvPr>
        </p:nvGraphicFramePr>
        <p:xfrm>
          <a:off x="1048624" y="2919408"/>
          <a:ext cx="9721088" cy="2566992"/>
        </p:xfrm>
        <a:graphic>
          <a:graphicData uri="http://schemas.openxmlformats.org/drawingml/2006/table">
            <a:tbl>
              <a:tblPr firstRow="1" bandRow="1"/>
              <a:tblGrid>
                <a:gridCol w="689409">
                  <a:extLst>
                    <a:ext uri="{9D8B030D-6E8A-4147-A177-3AD203B41FA5}">
                      <a16:colId xmlns:a16="http://schemas.microsoft.com/office/drawing/2014/main" val="1650763239"/>
                    </a:ext>
                  </a:extLst>
                </a:gridCol>
                <a:gridCol w="1143299">
                  <a:extLst>
                    <a:ext uri="{9D8B030D-6E8A-4147-A177-3AD203B41FA5}">
                      <a16:colId xmlns:a16="http://schemas.microsoft.com/office/drawing/2014/main" val="1334029879"/>
                    </a:ext>
                  </a:extLst>
                </a:gridCol>
                <a:gridCol w="1577320">
                  <a:extLst>
                    <a:ext uri="{9D8B030D-6E8A-4147-A177-3AD203B41FA5}">
                      <a16:colId xmlns:a16="http://schemas.microsoft.com/office/drawing/2014/main" val="1974200662"/>
                    </a:ext>
                  </a:extLst>
                </a:gridCol>
                <a:gridCol w="1423294">
                  <a:extLst>
                    <a:ext uri="{9D8B030D-6E8A-4147-A177-3AD203B41FA5}">
                      <a16:colId xmlns:a16="http://schemas.microsoft.com/office/drawing/2014/main" val="1227501039"/>
                    </a:ext>
                  </a:extLst>
                </a:gridCol>
                <a:gridCol w="1655223">
                  <a:extLst>
                    <a:ext uri="{9D8B030D-6E8A-4147-A177-3AD203B41FA5}">
                      <a16:colId xmlns:a16="http://schemas.microsoft.com/office/drawing/2014/main" val="1004100781"/>
                    </a:ext>
                  </a:extLst>
                </a:gridCol>
                <a:gridCol w="1577320">
                  <a:extLst>
                    <a:ext uri="{9D8B030D-6E8A-4147-A177-3AD203B41FA5}">
                      <a16:colId xmlns:a16="http://schemas.microsoft.com/office/drawing/2014/main" val="3341196797"/>
                    </a:ext>
                  </a:extLst>
                </a:gridCol>
                <a:gridCol w="1655223">
                  <a:extLst>
                    <a:ext uri="{9D8B030D-6E8A-4147-A177-3AD203B41FA5}">
                      <a16:colId xmlns:a16="http://schemas.microsoft.com/office/drawing/2014/main" val="3736900067"/>
                    </a:ext>
                  </a:extLst>
                </a:gridCol>
              </a:tblGrid>
              <a:tr h="791852">
                <a:tc>
                  <a:txBody>
                    <a:bodyPr/>
                    <a:lstStyle/>
                    <a:p>
                      <a:pPr algn="ctr" fontAlgn="b"/>
                      <a:endParaRPr lang="lv-LV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2022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2022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  <a:br>
                        <a:rPr lang="lv-LV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Stnd.2022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2023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Stnd.2023</a:t>
                      </a:r>
                      <a:br>
                        <a:rPr lang="lv-LV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36979"/>
                  </a:ext>
                </a:extLst>
              </a:tr>
              <a:tr h="443785">
                <a:tc rowSpan="3">
                  <a:txBody>
                    <a:bodyPr/>
                    <a:lstStyle/>
                    <a:p>
                      <a:pPr algn="ctr" fontAlgn="ctr"/>
                      <a:endParaRPr lang="lv-LV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S-ALD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+60%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31670"/>
                  </a:ext>
                </a:extLst>
              </a:tr>
              <a:tr h="44378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AAT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+33%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38069"/>
                  </a:ext>
                </a:extLst>
              </a:tr>
              <a:tr h="44378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36960"/>
                  </a:ext>
                </a:extLst>
              </a:tr>
              <a:tr h="443785">
                <a:tc>
                  <a:txBody>
                    <a:bodyPr/>
                    <a:lstStyle/>
                    <a:p>
                      <a:pPr algn="ctr" fontAlgn="ctr"/>
                      <a:endParaRPr lang="lv-LV" sz="2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+40%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22038" marR="22038" marT="22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8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6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9AF5A-F938-82B7-13FE-B4D14EB0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Administratīvās lietas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944BE0D-574F-90E4-C3ED-0C825FF03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87046"/>
              </p:ext>
            </p:extLst>
          </p:nvPr>
        </p:nvGraphicFramePr>
        <p:xfrm>
          <a:off x="461394" y="2256639"/>
          <a:ext cx="11216081" cy="41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23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1C085-C719-F299-420D-39EAD18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Civillietas</a:t>
            </a:r>
            <a:endParaRPr lang="en-US" sz="50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D75934-C511-4EF0-44C6-76B5E5C252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873678"/>
              </p:ext>
            </p:extLst>
          </p:nvPr>
        </p:nvGraphicFramePr>
        <p:xfrm>
          <a:off x="819150" y="838200"/>
          <a:ext cx="6195493" cy="5295903"/>
        </p:xfrm>
        <a:graphic>
          <a:graphicData uri="http://schemas.openxmlformats.org/drawingml/2006/table">
            <a:tbl>
              <a:tblPr firstRow="1" bandRow="1"/>
              <a:tblGrid>
                <a:gridCol w="319165">
                  <a:extLst>
                    <a:ext uri="{9D8B030D-6E8A-4147-A177-3AD203B41FA5}">
                      <a16:colId xmlns:a16="http://schemas.microsoft.com/office/drawing/2014/main" val="2922221984"/>
                    </a:ext>
                  </a:extLst>
                </a:gridCol>
                <a:gridCol w="613398">
                  <a:extLst>
                    <a:ext uri="{9D8B030D-6E8A-4147-A177-3AD203B41FA5}">
                      <a16:colId xmlns:a16="http://schemas.microsoft.com/office/drawing/2014/main" val="3254785892"/>
                    </a:ext>
                  </a:extLst>
                </a:gridCol>
                <a:gridCol w="1236480">
                  <a:extLst>
                    <a:ext uri="{9D8B030D-6E8A-4147-A177-3AD203B41FA5}">
                      <a16:colId xmlns:a16="http://schemas.microsoft.com/office/drawing/2014/main" val="3968321373"/>
                    </a:ext>
                  </a:extLst>
                </a:gridCol>
                <a:gridCol w="1022298">
                  <a:extLst>
                    <a:ext uri="{9D8B030D-6E8A-4147-A177-3AD203B41FA5}">
                      <a16:colId xmlns:a16="http://schemas.microsoft.com/office/drawing/2014/main" val="1784717043"/>
                    </a:ext>
                  </a:extLst>
                </a:gridCol>
                <a:gridCol w="883836">
                  <a:extLst>
                    <a:ext uri="{9D8B030D-6E8A-4147-A177-3AD203B41FA5}">
                      <a16:colId xmlns:a16="http://schemas.microsoft.com/office/drawing/2014/main" val="1296877273"/>
                    </a:ext>
                  </a:extLst>
                </a:gridCol>
                <a:gridCol w="1236480">
                  <a:extLst>
                    <a:ext uri="{9D8B030D-6E8A-4147-A177-3AD203B41FA5}">
                      <a16:colId xmlns:a16="http://schemas.microsoft.com/office/drawing/2014/main" val="2312206572"/>
                    </a:ext>
                  </a:extLst>
                </a:gridCol>
                <a:gridCol w="883836">
                  <a:extLst>
                    <a:ext uri="{9D8B030D-6E8A-4147-A177-3AD203B41FA5}">
                      <a16:colId xmlns:a16="http://schemas.microsoft.com/office/drawing/2014/main" val="3176880407"/>
                    </a:ext>
                  </a:extLst>
                </a:gridCol>
              </a:tblGrid>
              <a:tr h="559788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2022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2022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  <a:b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Stnd.2022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2023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Stnd.2023</a:t>
                      </a:r>
                      <a:b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Izp.2022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949883"/>
                  </a:ext>
                </a:extLst>
              </a:tr>
              <a:tr h="315741">
                <a:tc rowSpan="14">
                  <a:txBody>
                    <a:bodyPr/>
                    <a:lstStyle/>
                    <a:p>
                      <a:pPr algn="ctr" fontAlgn="ctr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S-CLD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932135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23755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61562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53910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32471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66790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84164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113909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+36%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88463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9160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91656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+29%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35572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3603"/>
                  </a:ext>
                </a:extLst>
              </a:tr>
              <a:tr h="31574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+29%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06578"/>
                  </a:ext>
                </a:extLst>
              </a:tr>
              <a:tr h="315741">
                <a:tc>
                  <a:txBody>
                    <a:bodyPr/>
                    <a:lstStyle/>
                    <a:p>
                      <a:pPr algn="ctr" fontAlgn="ctr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11470" marR="11470" marT="114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0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52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7293</TotalTime>
  <Words>825</Words>
  <Application>Microsoft Office PowerPoint</Application>
  <PresentationFormat>Widescreen</PresentationFormat>
  <Paragraphs>346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 Boardroom</vt:lpstr>
      <vt:lpstr>Lietu izskatīšanas  termiņu standarts  2023.gadā</vt:lpstr>
      <vt:lpstr>Likums „Par tiesu varu”</vt:lpstr>
      <vt:lpstr>Tieslietu padomes vadlīnijas</vt:lpstr>
      <vt:lpstr>MicroStrategy datu paraugs - Administratīvā apgabaltiesa</vt:lpstr>
      <vt:lpstr>MicroStrategy datu paraugs - Administratīvā apgabaltiesa</vt:lpstr>
      <vt:lpstr>MicroStrategy datu paraugs - Administratīvā apgabaltiesa</vt:lpstr>
      <vt:lpstr>Administratīvās lietas</vt:lpstr>
      <vt:lpstr>Administratīvās lietas</vt:lpstr>
      <vt:lpstr>Civillietas</vt:lpstr>
      <vt:lpstr>Civillietas</vt:lpstr>
      <vt:lpstr>Krimināllietas</vt:lpstr>
      <vt:lpstr>Krimināllietas</vt:lpstr>
      <vt:lpstr>Administratīvo pārkāpumu lietas</vt:lpstr>
      <vt:lpstr>Administratīvo pārkāpumu lietas</vt:lpstr>
      <vt:lpstr>Ieilgušās administratīvās lietas </vt:lpstr>
      <vt:lpstr>Ieilgušās Civillietas</vt:lpstr>
      <vt:lpstr>Ieilgušās Krimināllietas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Alla Spale</dc:creator>
  <cp:lastModifiedBy>Rihards Veinbergs</cp:lastModifiedBy>
  <cp:revision>347</cp:revision>
  <dcterms:created xsi:type="dcterms:W3CDTF">2022-03-18T14:34:05Z</dcterms:created>
  <dcterms:modified xsi:type="dcterms:W3CDTF">2023-02-10T07:36:14Z</dcterms:modified>
</cp:coreProperties>
</file>